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ormorant Garamond Italics" charset="1" panose="00000500000000000000"/>
      <p:regular r:id="rId21"/>
    </p:embeddedFont>
    <p:embeddedFont>
      <p:font typeface="Glacial Indifference Bold" charset="1" panose="00000800000000000000"/>
      <p:regular r:id="rId22"/>
    </p:embeddedFont>
    <p:embeddedFont>
      <p:font typeface="Glacial Indifference" charset="1" panose="00000000000000000000"/>
      <p:regular r:id="rId23"/>
    </p:embeddedFont>
    <p:embeddedFont>
      <p:font typeface="Cormorant Garamond Bold Italics"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notesSlides/notesSlide10.xml" Type="http://schemas.openxmlformats.org/officeDocument/2006/relationships/notesSlide"/><Relationship Id="rId37" Target="notesSlides/notesSlide11.xml" Type="http://schemas.openxmlformats.org/officeDocument/2006/relationships/notesSlide"/><Relationship Id="rId38" Target="notesSlides/notesSlide12.xml" Type="http://schemas.openxmlformats.org/officeDocument/2006/relationships/notesSlide"/><Relationship Id="rId39" Target="notesSlides/notesSlide13.xml" Type="http://schemas.openxmlformats.org/officeDocument/2006/relationships/notesSlide"/><Relationship Id="rId4" Target="theme/theme1.xml" Type="http://schemas.openxmlformats.org/officeDocument/2006/relationships/theme"/><Relationship Id="rId40"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ציטוט הוא התייחסות למקור מידע ששימש במחקר או בעבודה אקדמית. הציטוט חשוב מכיוון שהוא נותן קרדיט למחבר המקורי ומספק דרך לאחרים לעקוב אחר המידע ולאמת אותו.</a:t>
            </a:r>
          </a:p>
          <a:p>
            <a:r>
              <a:rPr lang="en-US"/>
              <a:t/>
            </a:r>
          </a:p>
          <a:p>
            <a:r>
              <a:rPr lang="en-US"/>
              <a:t>"הסבר על סוגי הציטוטים: "ישנם שני סוגי ציטוטים עיקריים:</a:t>
            </a:r>
          </a:p>
          <a:p>
            <a:r>
              <a:rPr lang="en-US"/>
              <a:t>ציטוטים בגוף הטקסט: </a:t>
            </a:r>
          </a:p>
          <a:p>
            <a:r>
              <a:rPr lang="en-US"/>
              <a:t>ביבליוגרפיה/רשימת מקורות: </a:t>
            </a:r>
          </a:p>
          <a:p>
            <a:r>
              <a:rPr lang="en-US"/>
              <a:t/>
            </a:r>
          </a:p>
          <a:p>
            <a:r>
              <a:rPr lang="en-US"/>
              <a:t/>
            </a:r>
          </a:p>
          <a:p>
            <a:r>
              <a:rPr lang="en-US"/>
              <a:t>הדגש את היתרונות: "למה הציטוטים כל כך חשובים באקדמיה?</a:t>
            </a:r>
          </a:p>
          <a:p>
            <a:r>
              <a:rPr lang="en-US"/>
              <a:t>מעקב אחרי התפתחות רעיונות: באמצעות ניתוח ציטוטים, חוקרים יכולים לעקוב אחר ההתפתחות של רעיונות. ניתן לראות כיצד תאוריות וממצאים נבנים אחד על השני לאורך זמן.</a:t>
            </a:r>
          </a:p>
          <a:p>
            <a:r>
              <a:rPr lang="en-US"/>
              <a:t>מדידת השפעה: מספר הציטוטים שמאמר מקבל משמש לעיתים קרובות כאינדיקטור להשפעתו ולרלוונטיות שלו בתחום. ככל שמאמר מצוטט יותר, כך הוא נחשב למשפיע יותר."</a:t>
            </a:r>
          </a:p>
          <a:p>
            <a:r>
              <a:rPr lang="en-US"/>
              <a:t>"בסיכום, ציטוטים לא רק מבטיחים יושרה אקדמית, אלא גם ממלאים תפקיד מרכזי במעקב אחרי התפתחות הידע ובמדידת השפעתם של מחקרים."</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אז בעצם אחרי שהצגנו את האלגוריתם והרעיון, מה אנחנו מצפים לקבל.</a:t>
            </a:r>
          </a:p>
          <a:p>
            <a:r>
              <a:rPr lang="en-US"/>
              <a:t>זיהוי מדויק של חריגות: מאפשר לזהות דפוסי ציטוט חריגים שיכולים להצביע על התנהלות לא תקינה או שגיאות אנוש.</a:t>
            </a:r>
          </a:p>
          <a:p>
            <a:r>
              <a:rPr lang="en-US"/>
              <a:t/>
            </a:r>
          </a:p>
          <a:p>
            <a:r>
              <a:rPr lang="en-US"/>
              <a:t>שיפור שלמות המחקר: בכך אנו תורמים ליצירת סביבה אקדמית אמינה יותר, שבה ניתן לסמוך על התוצאות.</a:t>
            </a:r>
          </a:p>
          <a:p>
            <a:r>
              <a:rPr lang="en-US"/>
              <a:t/>
            </a:r>
          </a:p>
          <a:p>
            <a:r>
              <a:rPr lang="en-US"/>
              <a:t>תמיכה בהערכת מחקר: TADDY מספקת נתונים מבוססי ראיות המאפשרים להעריך את השפעתם של מחקרים בצורה מדויקת ומדידה.</a:t>
            </a:r>
          </a:p>
          <a:p>
            <a:r>
              <a:rPr lang="en-US"/>
              <a:t/>
            </a:r>
          </a:p>
          <a:p>
            <a:r>
              <a:rPr lang="en-US"/>
              <a:t>מעקב אחר מחקרים ומאמרים: המערכת מאפשרת מעקב אחרי התפתחות המחקרים ומסלולי המאמרים לאורך זמן, מה שמסייע להבין את השפעתם והתרומה שלהם."</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בי בי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התחל בהסבר כללי על הצורך בציטוטים מדויקים: "ציטוטים מדויקים הם חלק בלתי נפרד מהמחקר האקדמי. הם מבטיחים יושרה מדעית ומחזקים את הקשר בין הרעיונות החדשים למחקרים קודמים."</a:t>
            </a:r>
          </a:p>
          <a:p>
            <a:r>
              <a:rPr lang="en-US"/>
              <a:t/>
            </a:r>
          </a:p>
          <a:p>
            <a:r>
              <a:rPr lang="en-US"/>
              <a:t>קרדיט והכרה: "ציטוטים מדויקים נותנים קרדיט ראוי למחברים ולחוקרים המקוריים. זה עוזר לשמור על יושרה אקדמית ומבטיח שהעבודה של אחרים מקבלת את ההכרה הראויה."</a:t>
            </a:r>
          </a:p>
          <a:p>
            <a:r>
              <a:rPr lang="en-US"/>
              <a:t/>
            </a:r>
          </a:p>
          <a:p>
            <a:r>
              <a:rPr lang="en-US"/>
              <a:t>מעקב אחרי מחקר: "הציטוטים יוצרים מסלול ברור עבור חוקרים שרוצים לעקוב אחרי התפתחות רעיונות ולבנות על בסיס מחקרים קודמים. הם מאפשרים לראות איך רעיונות מתפתחים ומתעצבים לאורך הזמן."</a:t>
            </a:r>
          </a:p>
          <a:p>
            <a:r>
              <a:rPr lang="en-US"/>
              <a:t/>
            </a:r>
          </a:p>
          <a:p>
            <a:r>
              <a:rPr lang="en-US"/>
              <a:t>הערכת איכות: "באמצעות ניתוח ציטוטים, ניתן להעריך את ההשפעה והמשמעות של מחקר מסוים. מאמרים שמצוטטים הרבה פעמים נחשבים למשפיעים ומובילים בתחום."</a:t>
            </a:r>
          </a:p>
          <a:p>
            <a:r>
              <a:rPr lang="en-US"/>
              <a:t/>
            </a:r>
          </a:p>
          <a:p>
            <a:r>
              <a:rPr lang="en-US"/>
              <a:t>שחזור מחקר: "ציטוטים מדויקים ומפורטים מאפשרים לחוקרים אחרים לשחזר ניסויים ולאמת את הממצאים, מה שמחזק את התקפות המדעית ומעודד מחקר מבוסס."</a:t>
            </a:r>
          </a:p>
          <a:p>
            <a:r>
              <a:rPr lang="en-US"/>
              <a:t/>
            </a:r>
          </a:p>
          <a:p>
            <a:r>
              <a:rPr lang="en-US"/>
              <a:t>ולכן ניתוח וזיהוי התנהגויות של ציטוטים מאוד חשובה ורלוונטית בתחום זה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אחרי שהצגנו את הבעיה הקיימת, נציג את הגישה שלנו לפתרון. "אנחנו משתמשים במסגרת TADDY כדי לזהות תבניות ציטוט חריגות על ידי המרה של רשתות ציטוטים לגרפים דינמיים. המטרה שלנו היא לקבל תובנות עמוקות יותר על מגמות מחקר, ולאתר פוטנציאל לשגיאות אנוש או התנהלות לא תקינה. כך, אנחנו יכולים לעקוב אחר ההתפתחות והאבולוציה של המחקר בצורה יעילה ומעמיקה יותר, ולהבטיח שלמות במחקר המדעי."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"מסגרת TADDY מציעה כלים מתקדמים לזיהוי וניתוח של תבניות חריגות ברשתות ציטוטים, דרך מספר מרכיבים מרכזיים:</a:t>
            </a:r>
          </a:p>
          <a:p>
            <a:r>
              <a:rPr lang="en-US"/>
              <a:t/>
            </a:r>
          </a:p>
          <a:p>
            <a:r>
              <a:rPr lang="en-US"/>
              <a:t>ייצוג גרפים דינמיים: TADDY לוכדת באופן יעיל את הטבע המשתנה של רשתות הציטוטים, ומאפשרת זיהוי של חריגות התלויות בזמן.</a:t>
            </a:r>
          </a:p>
          <a:p>
            <a:r>
              <a:rPr lang="en-US"/>
              <a:t/>
            </a:r>
          </a:p>
          <a:p>
            <a:r>
              <a:rPr lang="en-US"/>
              <a:t>הבנה הקשרית: על ידי בחינת השכנות המקומית סביב קשרים (Edges), TADDY מספקת הבנה עמוקה יותר של מערכות היחסים בציטוטים.</a:t>
            </a:r>
          </a:p>
          <a:p>
            <a:r>
              <a:rPr lang="en-US"/>
              <a:t/>
            </a:r>
          </a:p>
          <a:p>
            <a:r>
              <a:rPr lang="en-US"/>
              <a:t>קידוד עשיר של תכונות צומת: שיטת הקידוד המרחבית-זמנית של TADDY מייצגת בצורה מקיפה את המידע של כל צומת, ומשפרת את הדיוק בזיהוי חריגות.</a:t>
            </a:r>
          </a:p>
          <a:p>
            <a:r>
              <a:rPr lang="en-US"/>
              <a:t/>
            </a:r>
          </a:p>
          <a:p>
            <a:r>
              <a:rPr lang="en-US"/>
              <a:t>למידה מבוססת Transformer: הארכיטקטורה של ה-Transformer ב-TADDY מצטיינת בזיהוי דפוסים מורכבים ותלויות בתוך רשתות הציטוטים.</a:t>
            </a:r>
          </a:p>
          <a:p>
            <a:r>
              <a:rPr lang="en-US"/>
              <a:t/>
            </a:r>
          </a:p>
          <a:p>
            <a:r>
              <a:rPr lang="en-US"/>
              <a:t>הבחנה בחריגות: גלאי החריגות של TADDY מזהה ביעילות התנהגויות חריגות בציטוטים.</a:t>
            </a:r>
          </a:p>
          <a:p>
            <a:r>
              <a:rPr lang="en-US"/>
              <a:t/>
            </a:r>
          </a:p>
          <a:p>
            <a:r>
              <a:rPr lang="en-US"/>
              <a:t>מעקב זמני: TADDY מאפשרת מעקב אחר מאמרים והתפתחותם לאורך זמן באמצעות ניתוח תבניות הציטוטים."</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דביר</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אלרואי</a:t>
            </a:r>
          </a:p>
          <a:p>
            <a:r>
              <a:rPr lang="en-US"/>
              <a:t>חותמת זמן ותמונת מצב משפרת את היכולת לנתח ולזהות תבניות חריגות בציטוטים בעזרת מספר מרכיבים חשובים:</a:t>
            </a:r>
          </a:p>
          <a:p>
            <a:r>
              <a:rPr lang="en-US"/>
              <a:t/>
            </a:r>
          </a:p>
          <a:p>
            <a:r>
              <a:rPr lang="en-US"/>
              <a:t>לכידת הטבע הדינמי: תמונות מצב (Snapshots) לוכדות את המצב המשתנה של רשת הציטוטים לאורך זמן, וכך מתאפשרת הבנה טובה יותר של הדינמיקה.</a:t>
            </a:r>
          </a:p>
          <a:p>
            <a:r>
              <a:rPr lang="en-US"/>
              <a:t/>
            </a:r>
          </a:p>
          <a:p>
            <a:r>
              <a:rPr lang="en-US"/>
              <a:t>מאפשרת ניתוח זמני: חותמות הזמן מספקות ציר זמן מדויק למעקב אחר דפוסי ציטוטים, המאפשר לזהות חריגות בצורה מדויקת.</a:t>
            </a:r>
          </a:p>
          <a:p>
            <a:r>
              <a:rPr lang="en-US"/>
              <a:t/>
            </a:r>
          </a:p>
          <a:p>
            <a:r>
              <a:rPr lang="en-US"/>
              <a:t>תומכת בזיהוי אנומליות: הניתוח המבוסס על זמן עוזר להבחין בין התנהגויות ציטוט רגילות לבין חריגות, ובכך משפר את תהליך הזיהוי.</a:t>
            </a:r>
          </a:p>
          <a:p>
            <a:r>
              <a:rPr lang="en-US"/>
              <a:t/>
            </a:r>
          </a:p>
          <a:p>
            <a:r>
              <a:rPr lang="en-US"/>
              <a:t>משפרת את ההבנה: חותמות הזמן מספקות הקשר להבנת הסיבות שמאחורי האנומליות שזוהו.</a:t>
            </a:r>
          </a:p>
          <a:p>
            <a:r>
              <a:rPr lang="en-US"/>
              <a:t/>
            </a:r>
          </a:p>
          <a:p>
            <a:r>
              <a:rPr lang="en-US"/>
              <a:t>מייצרת תמונה ברורה של המאמרים: חותמות הזמן מאפשרות להציג תמונה ברורה של התפתחות המאמרים ומסלוליהם לאורך הזמן, מה שמאפשר ניתוח מעמיק."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5.png" Type="http://schemas.openxmlformats.org/officeDocument/2006/relationships/image"/><Relationship Id="rId6" Target="../media/image13.png" Type="http://schemas.openxmlformats.org/officeDocument/2006/relationships/image"/><Relationship Id="rId7" Target="https://www.semanticscholar.org/paper/Deep-learning-for-dynamic-graphs%3A-models-and-Gravina-Bacciu/4bd70be8cb9df3bac3ea9835d008fc34b154cae1"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notesSlides/notesSlide10.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https://www.tatvic.com/blog/detecting-real-time-anomalies-using-r-google-analytics-360-data/" TargetMode="External" Type="http://schemas.openxmlformats.org/officeDocument/2006/relationships/hyperlink"/><Relationship Id="rId9" Target="https://www.forecastforge.com/learning/anomaly-detection/"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13.png" Type="http://schemas.openxmlformats.org/officeDocument/2006/relationships/image"/><Relationship Id="rId7" Target="https://arxiv.org/pdf/2106.09876"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2353124" y="1179109"/>
            <a:ext cx="1042670" cy="1042670"/>
          </a:xfrm>
          <a:custGeom>
            <a:avLst/>
            <a:gdLst/>
            <a:ahLst/>
            <a:cxnLst/>
            <a:rect r="r" b="b" t="t" l="l"/>
            <a:pathLst>
              <a:path h="1042670" w="1042670">
                <a:moveTo>
                  <a:pt x="0" y="0"/>
                </a:moveTo>
                <a:lnTo>
                  <a:pt x="1042670" y="0"/>
                </a:lnTo>
                <a:lnTo>
                  <a:pt x="1042670" y="1042670"/>
                </a:lnTo>
                <a:lnTo>
                  <a:pt x="0" y="1042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094340" y="2642784"/>
            <a:ext cx="13954555" cy="2905201"/>
          </a:xfrm>
          <a:prstGeom prst="rect">
            <a:avLst/>
          </a:prstGeom>
        </p:spPr>
        <p:txBody>
          <a:bodyPr anchor="t" rtlCol="false" tIns="0" lIns="0" bIns="0" rIns="0">
            <a:spAutoFit/>
          </a:bodyPr>
          <a:lstStyle/>
          <a:p>
            <a:pPr algn="l">
              <a:lnSpc>
                <a:spcPts val="7503"/>
              </a:lnSpc>
            </a:pPr>
            <a:r>
              <a:rPr lang="en-US" sz="7503" i="true">
                <a:solidFill>
                  <a:srgbClr val="2D3880"/>
                </a:solidFill>
                <a:latin typeface="Cormorant Garamond Italics"/>
                <a:ea typeface="Cormorant Garamond Italics"/>
                <a:cs typeface="Cormorant Garamond Italics"/>
                <a:sym typeface="Cormorant Garamond Italics"/>
              </a:rPr>
              <a:t>Analyzing article's citations -</a:t>
            </a:r>
          </a:p>
          <a:p>
            <a:pPr algn="l">
              <a:lnSpc>
                <a:spcPts val="7503"/>
              </a:lnSpc>
            </a:pPr>
            <a:r>
              <a:rPr lang="en-US" sz="7503" i="true">
                <a:solidFill>
                  <a:srgbClr val="2D3880"/>
                </a:solidFill>
                <a:latin typeface="Cormorant Garamond Italics"/>
                <a:ea typeface="Cormorant Garamond Italics"/>
                <a:cs typeface="Cormorant Garamond Italics"/>
                <a:sym typeface="Cormorant Garamond Italics"/>
              </a:rPr>
              <a:t> by using anomaly detection in </a:t>
            </a:r>
          </a:p>
          <a:p>
            <a:pPr algn="l" marL="0" indent="0" lvl="0">
              <a:lnSpc>
                <a:spcPts val="7503"/>
              </a:lnSpc>
            </a:pPr>
            <a:r>
              <a:rPr lang="en-US" sz="7503" i="true">
                <a:solidFill>
                  <a:srgbClr val="2D3880"/>
                </a:solidFill>
                <a:latin typeface="Cormorant Garamond Italics"/>
                <a:ea typeface="Cormorant Garamond Italics"/>
                <a:cs typeface="Cormorant Garamond Italics"/>
                <a:sym typeface="Cormorant Garamond Italics"/>
              </a:rPr>
              <a:t> dynamic graphs via transformer</a:t>
            </a:r>
          </a:p>
        </p:txBody>
      </p:sp>
      <p:sp>
        <p:nvSpPr>
          <p:cNvPr name="TextBox 7" id="7"/>
          <p:cNvSpPr txBox="true"/>
          <p:nvPr/>
        </p:nvSpPr>
        <p:spPr>
          <a:xfrm rot="0">
            <a:off x="2094340" y="5928273"/>
            <a:ext cx="6793922" cy="1661795"/>
          </a:xfrm>
          <a:prstGeom prst="rect">
            <a:avLst/>
          </a:prstGeom>
        </p:spPr>
        <p:txBody>
          <a:bodyPr anchor="t" rtlCol="false" tIns="0" lIns="0" bIns="0" rIns="0">
            <a:spAutoFit/>
          </a:bodyPr>
          <a:lstStyle/>
          <a:p>
            <a:pPr algn="l">
              <a:lnSpc>
                <a:spcPts val="4480"/>
              </a:lnSpc>
            </a:pPr>
            <a:r>
              <a:rPr lang="en-US" sz="3200" b="true">
                <a:solidFill>
                  <a:srgbClr val="2D3880"/>
                </a:solidFill>
                <a:latin typeface="Glacial Indifference Bold"/>
                <a:ea typeface="Glacial Indifference Bold"/>
                <a:cs typeface="Glacial Indifference Bold"/>
                <a:sym typeface="Glacial Indifference Bold"/>
              </a:rPr>
              <a:t>Capstone Project Phase A – 61998</a:t>
            </a:r>
          </a:p>
          <a:p>
            <a:pPr algn="l">
              <a:lnSpc>
                <a:spcPts val="4480"/>
              </a:lnSpc>
            </a:pPr>
            <a:r>
              <a:rPr lang="en-US" sz="3200" u="sng">
                <a:solidFill>
                  <a:srgbClr val="2D3880"/>
                </a:solidFill>
                <a:latin typeface="Glacial Indifference"/>
                <a:ea typeface="Glacial Indifference"/>
                <a:cs typeface="Glacial Indifference"/>
                <a:sym typeface="Glacial Indifference"/>
              </a:rPr>
              <a:t>Project number:</a:t>
            </a:r>
            <a:r>
              <a:rPr lang="en-US" sz="3200">
                <a:solidFill>
                  <a:srgbClr val="2D3880"/>
                </a:solidFill>
                <a:latin typeface="Glacial Indifference"/>
                <a:ea typeface="Glacial Indifference"/>
                <a:cs typeface="Glacial Indifference"/>
                <a:sym typeface="Glacial Indifference"/>
              </a:rPr>
              <a:t> </a:t>
            </a:r>
          </a:p>
          <a:p>
            <a:pPr algn="l" marL="0" indent="0" lvl="0">
              <a:lnSpc>
                <a:spcPts val="4480"/>
              </a:lnSpc>
            </a:pPr>
            <a:r>
              <a:rPr lang="en-US" sz="3200">
                <a:solidFill>
                  <a:srgbClr val="2D3880"/>
                </a:solidFill>
                <a:latin typeface="Glacial Indifference"/>
                <a:ea typeface="Glacial Indifference"/>
                <a:cs typeface="Glacial Indifference"/>
                <a:sym typeface="Glacial Indifference"/>
              </a:rPr>
              <a:t>24-2-R-2</a:t>
            </a:r>
          </a:p>
        </p:txBody>
      </p:sp>
      <p:sp>
        <p:nvSpPr>
          <p:cNvPr name="TextBox 8" id="8"/>
          <p:cNvSpPr txBox="true"/>
          <p:nvPr/>
        </p:nvSpPr>
        <p:spPr>
          <a:xfrm rot="0">
            <a:off x="2094340" y="7955181"/>
            <a:ext cx="2891103" cy="2331819"/>
          </a:xfrm>
          <a:prstGeom prst="rect">
            <a:avLst/>
          </a:prstGeom>
        </p:spPr>
        <p:txBody>
          <a:bodyPr anchor="t" rtlCol="false" tIns="0" lIns="0" bIns="0" rIns="0">
            <a:spAutoFit/>
          </a:bodyPr>
          <a:lstStyle/>
          <a:p>
            <a:pPr algn="l">
              <a:lnSpc>
                <a:spcPts val="4680"/>
              </a:lnSpc>
            </a:pPr>
            <a:r>
              <a:rPr lang="en-US" sz="3342" u="sng" b="true">
                <a:solidFill>
                  <a:srgbClr val="2D3880"/>
                </a:solidFill>
                <a:latin typeface="Glacial Indifference Bold"/>
                <a:ea typeface="Glacial Indifference Bold"/>
                <a:cs typeface="Glacial Indifference Bold"/>
                <a:sym typeface="Glacial Indifference Bold"/>
              </a:rPr>
              <a:t>Presenters:</a:t>
            </a:r>
          </a:p>
          <a:p>
            <a:pPr algn="l">
              <a:lnSpc>
                <a:spcPts val="4680"/>
              </a:lnSpc>
            </a:pPr>
            <a:r>
              <a:rPr lang="en-US" sz="3342">
                <a:solidFill>
                  <a:srgbClr val="2D3880"/>
                </a:solidFill>
                <a:latin typeface="Glacial Indifference"/>
                <a:ea typeface="Glacial Indifference"/>
                <a:cs typeface="Glacial Indifference"/>
                <a:sym typeface="Glacial Indifference"/>
              </a:rPr>
              <a:t>Elroei Seadia </a:t>
            </a:r>
          </a:p>
          <a:p>
            <a:pPr algn="l">
              <a:lnSpc>
                <a:spcPts val="4680"/>
              </a:lnSpc>
            </a:pPr>
            <a:r>
              <a:rPr lang="en-US" sz="3342">
                <a:solidFill>
                  <a:srgbClr val="2D3880"/>
                </a:solidFill>
                <a:latin typeface="Glacial Indifference"/>
                <a:ea typeface="Glacial Indifference"/>
                <a:cs typeface="Glacial Indifference"/>
                <a:sym typeface="Glacial Indifference"/>
              </a:rPr>
              <a:t>Dvir Bublil</a:t>
            </a:r>
          </a:p>
          <a:p>
            <a:pPr algn="l" marL="0" indent="0" lvl="0">
              <a:lnSpc>
                <a:spcPts val="4680"/>
              </a:lnSpc>
              <a:spcBef>
                <a:spcPct val="0"/>
              </a:spcBef>
            </a:pPr>
          </a:p>
        </p:txBody>
      </p:sp>
      <p:sp>
        <p:nvSpPr>
          <p:cNvPr name="AutoShape 9" id="9"/>
          <p:cNvSpPr/>
          <p:nvPr/>
        </p:nvSpPr>
        <p:spPr>
          <a:xfrm flipH="true">
            <a:off x="1925123" y="2221779"/>
            <a:ext cx="0" cy="5843443"/>
          </a:xfrm>
          <a:prstGeom prst="line">
            <a:avLst/>
          </a:prstGeom>
          <a:ln cap="flat" w="57150">
            <a:solidFill>
              <a:srgbClr val="2D388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042" y="-133012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19235" y="1551321"/>
            <a:ext cx="17249530" cy="5872520"/>
          </a:xfrm>
          <a:prstGeom prst="rect">
            <a:avLst/>
          </a:prstGeom>
        </p:spPr>
        <p:txBody>
          <a:bodyPr anchor="t" rtlCol="false" tIns="0" lIns="0" bIns="0" rIns="0">
            <a:spAutoFit/>
          </a:bodyPr>
          <a:lstStyle/>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Captures Dynamic Nature:</a:t>
            </a:r>
            <a:r>
              <a:rPr lang="en-US" sz="3060" strike="noStrike" u="none">
                <a:solidFill>
                  <a:srgbClr val="2D3880"/>
                </a:solidFill>
                <a:latin typeface="Glacial Indifference"/>
                <a:ea typeface="Glacial Indifference"/>
                <a:cs typeface="Glacial Indifference"/>
                <a:sym typeface="Glacial Indifference"/>
              </a:rPr>
              <a:t> Snapshots capture the evolving state of the citation network over time.</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Enables Temporal Analysis:</a:t>
            </a:r>
            <a:r>
              <a:rPr lang="en-US" sz="3060" strike="noStrike" u="none">
                <a:solidFill>
                  <a:srgbClr val="2D3880"/>
                </a:solidFill>
                <a:latin typeface="Glacial Indifference"/>
                <a:ea typeface="Glacial Indifference"/>
                <a:cs typeface="Glacial Indifference"/>
                <a:sym typeface="Glacial Indifference"/>
              </a:rPr>
              <a:t> Timestamps provide a precise timeline for tracking citation patterns and identifying anomalies.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Supports Anomaly Detection:</a:t>
            </a:r>
            <a:r>
              <a:rPr lang="en-US" sz="3060" strike="noStrike" u="none">
                <a:solidFill>
                  <a:srgbClr val="2D3880"/>
                </a:solidFill>
                <a:latin typeface="Glacial Indifference"/>
                <a:ea typeface="Glacial Indifference"/>
                <a:cs typeface="Glacial Indifference"/>
                <a:sym typeface="Glacial Indifference"/>
              </a:rPr>
              <a:t> Time-based analysis helps distinguish between normal and anomalous citation behaviors.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Enhances Interpretability:</a:t>
            </a:r>
            <a:r>
              <a:rPr lang="en-US" sz="3060" strike="noStrike" u="none">
                <a:solidFill>
                  <a:srgbClr val="2D3880"/>
                </a:solidFill>
                <a:latin typeface="Glacial Indifference"/>
                <a:ea typeface="Glacial Indifference"/>
                <a:cs typeface="Glacial Indifference"/>
                <a:sym typeface="Glacial Indifference"/>
              </a:rPr>
              <a:t> Timestamps provide context for understanding the reasons behind detected anomalies.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Clear Article Representation: </a:t>
            </a:r>
            <a:r>
              <a:rPr lang="en-US" sz="3060" strike="noStrike" u="none">
                <a:solidFill>
                  <a:srgbClr val="2D3880"/>
                </a:solidFill>
                <a:latin typeface="Glacial Indifference"/>
                <a:ea typeface="Glacial Indifference"/>
                <a:cs typeface="Glacial Indifference"/>
                <a:sym typeface="Glacial Indifference"/>
              </a:rPr>
              <a:t>Creates a clear picture of article evolution and trajectory over time, enabling in-depth analysis.</a:t>
            </a:r>
          </a:p>
        </p:txBody>
      </p:sp>
      <p:sp>
        <p:nvSpPr>
          <p:cNvPr name="Freeform 4" id="4"/>
          <p:cNvSpPr/>
          <p:nvPr/>
        </p:nvSpPr>
        <p:spPr>
          <a:xfrm flipH="false" flipV="false" rot="0">
            <a:off x="6545120" y="7571567"/>
            <a:ext cx="5618533" cy="2566744"/>
          </a:xfrm>
          <a:custGeom>
            <a:avLst/>
            <a:gdLst/>
            <a:ahLst/>
            <a:cxnLst/>
            <a:rect r="r" b="b" t="t" l="l"/>
            <a:pathLst>
              <a:path h="2566744" w="5618533">
                <a:moveTo>
                  <a:pt x="0" y="0"/>
                </a:moveTo>
                <a:lnTo>
                  <a:pt x="5618533" y="0"/>
                </a:lnTo>
                <a:lnTo>
                  <a:pt x="5618533" y="2566744"/>
                </a:lnTo>
                <a:lnTo>
                  <a:pt x="0" y="2566744"/>
                </a:lnTo>
                <a:lnTo>
                  <a:pt x="0" y="0"/>
                </a:lnTo>
                <a:close/>
              </a:path>
            </a:pathLst>
          </a:custGeom>
          <a:blipFill>
            <a:blip r:embed="rId5"/>
            <a:stretch>
              <a:fillRect l="0" t="-991" r="0" b="-991"/>
            </a:stretch>
          </a:blipFill>
        </p:spPr>
      </p:sp>
      <p:sp>
        <p:nvSpPr>
          <p:cNvPr name="TextBox 5" id="5"/>
          <p:cNvSpPr txBox="true"/>
          <p:nvPr/>
        </p:nvSpPr>
        <p:spPr>
          <a:xfrm rot="0">
            <a:off x="4633149" y="-29208"/>
            <a:ext cx="9442476" cy="2503038"/>
          </a:xfrm>
          <a:prstGeom prst="rect">
            <a:avLst/>
          </a:prstGeom>
        </p:spPr>
        <p:txBody>
          <a:bodyPr anchor="t" rtlCol="false" tIns="0" lIns="0" bIns="0" rIns="0">
            <a:spAutoFit/>
          </a:bodyPr>
          <a:lstStyle/>
          <a:p>
            <a:pPr algn="ctr">
              <a:lnSpc>
                <a:spcPts val="10080"/>
              </a:lnSpc>
            </a:pPr>
            <a:r>
              <a:rPr lang="en-US" b="true" sz="7200" i="true">
                <a:solidFill>
                  <a:srgbClr val="2D3880"/>
                </a:solidFill>
                <a:latin typeface="Cormorant Garamond Bold Italics"/>
                <a:ea typeface="Cormorant Garamond Bold Italics"/>
                <a:cs typeface="Cormorant Garamond Bold Italics"/>
                <a:sym typeface="Cormorant Garamond Bold Italics"/>
              </a:rPr>
              <a:t>Snapshots and Timestamps</a:t>
            </a:r>
          </a:p>
          <a:p>
            <a:pPr algn="ctr" marL="0" indent="0" lvl="0">
              <a:lnSpc>
                <a:spcPts val="10080"/>
              </a:lnSpc>
              <a:spcBef>
                <a:spcPct val="0"/>
              </a:spcBef>
            </a:pPr>
          </a:p>
        </p:txBody>
      </p:sp>
      <p:sp>
        <p:nvSpPr>
          <p:cNvPr name="Freeform 6" id="6">
            <a:hlinkClick r:id="rId7" tooltip="https://www.semanticscholar.org/paper/Deep-learning-for-dynamic-graphs%3A-models-and-Gravina-Bacciu/4bd70be8cb9df3bac3ea9835d008fc34b154cae1"/>
          </p:cNvPr>
          <p:cNvSpPr/>
          <p:nvPr/>
        </p:nvSpPr>
        <p:spPr>
          <a:xfrm flipH="false" flipV="false" rot="0">
            <a:off x="12163653" y="9880847"/>
            <a:ext cx="575040" cy="406153"/>
          </a:xfrm>
          <a:custGeom>
            <a:avLst/>
            <a:gdLst/>
            <a:ahLst/>
            <a:cxnLst/>
            <a:rect r="r" b="b" t="t" l="l"/>
            <a:pathLst>
              <a:path h="406153" w="575040">
                <a:moveTo>
                  <a:pt x="0" y="0"/>
                </a:moveTo>
                <a:lnTo>
                  <a:pt x="575040" y="0"/>
                </a:lnTo>
                <a:lnTo>
                  <a:pt x="575040" y="406153"/>
                </a:lnTo>
                <a:lnTo>
                  <a:pt x="0" y="406153"/>
                </a:lnTo>
                <a:lnTo>
                  <a:pt x="0" y="0"/>
                </a:lnTo>
                <a:close/>
              </a:path>
            </a:pathLst>
          </a:custGeom>
          <a:blipFill>
            <a:blip r:embed="rId6"/>
            <a:stretch>
              <a:fillRect l="0" t="-14093" r="-106990" b="-2472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7794" y="-19176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41928" y="1913520"/>
            <a:ext cx="7764399" cy="2071950"/>
          </a:xfrm>
          <a:custGeom>
            <a:avLst/>
            <a:gdLst/>
            <a:ahLst/>
            <a:cxnLst/>
            <a:rect r="r" b="b" t="t" l="l"/>
            <a:pathLst>
              <a:path h="2071950" w="7764399">
                <a:moveTo>
                  <a:pt x="0" y="0"/>
                </a:moveTo>
                <a:lnTo>
                  <a:pt x="7764399" y="0"/>
                </a:lnTo>
                <a:lnTo>
                  <a:pt x="7764399" y="2071951"/>
                </a:lnTo>
                <a:lnTo>
                  <a:pt x="0" y="2071951"/>
                </a:lnTo>
                <a:lnTo>
                  <a:pt x="0" y="0"/>
                </a:lnTo>
                <a:close/>
              </a:path>
            </a:pathLst>
          </a:custGeom>
          <a:blipFill>
            <a:blip r:embed="rId5"/>
            <a:stretch>
              <a:fillRect l="0" t="-3087" r="0" b="-3087"/>
            </a:stretch>
          </a:blipFill>
        </p:spPr>
      </p:sp>
      <p:sp>
        <p:nvSpPr>
          <p:cNvPr name="Freeform 4" id="4"/>
          <p:cNvSpPr/>
          <p:nvPr/>
        </p:nvSpPr>
        <p:spPr>
          <a:xfrm flipH="false" flipV="false" rot="0">
            <a:off x="9619917" y="1913520"/>
            <a:ext cx="7259892" cy="2421066"/>
          </a:xfrm>
          <a:custGeom>
            <a:avLst/>
            <a:gdLst/>
            <a:ahLst/>
            <a:cxnLst/>
            <a:rect r="r" b="b" t="t" l="l"/>
            <a:pathLst>
              <a:path h="2421066" w="7259892">
                <a:moveTo>
                  <a:pt x="0" y="0"/>
                </a:moveTo>
                <a:lnTo>
                  <a:pt x="7259892" y="0"/>
                </a:lnTo>
                <a:lnTo>
                  <a:pt x="7259892" y="2421067"/>
                </a:lnTo>
                <a:lnTo>
                  <a:pt x="0" y="2421067"/>
                </a:lnTo>
                <a:lnTo>
                  <a:pt x="0" y="0"/>
                </a:lnTo>
                <a:close/>
              </a:path>
            </a:pathLst>
          </a:custGeom>
          <a:blipFill>
            <a:blip r:embed="rId6"/>
            <a:stretch>
              <a:fillRect l="0" t="0" r="0" b="-38869"/>
            </a:stretch>
          </a:blipFill>
        </p:spPr>
      </p:sp>
      <p:sp>
        <p:nvSpPr>
          <p:cNvPr name="Freeform 5" id="5"/>
          <p:cNvSpPr/>
          <p:nvPr/>
        </p:nvSpPr>
        <p:spPr>
          <a:xfrm flipH="false" flipV="false" rot="0">
            <a:off x="902508" y="4792491"/>
            <a:ext cx="7503819" cy="2057785"/>
          </a:xfrm>
          <a:custGeom>
            <a:avLst/>
            <a:gdLst/>
            <a:ahLst/>
            <a:cxnLst/>
            <a:rect r="r" b="b" t="t" l="l"/>
            <a:pathLst>
              <a:path h="2057785" w="7503819">
                <a:moveTo>
                  <a:pt x="0" y="0"/>
                </a:moveTo>
                <a:lnTo>
                  <a:pt x="7503819" y="0"/>
                </a:lnTo>
                <a:lnTo>
                  <a:pt x="7503819" y="2057784"/>
                </a:lnTo>
                <a:lnTo>
                  <a:pt x="0" y="2057784"/>
                </a:lnTo>
                <a:lnTo>
                  <a:pt x="0" y="0"/>
                </a:lnTo>
                <a:close/>
              </a:path>
            </a:pathLst>
          </a:custGeom>
          <a:blipFill>
            <a:blip r:embed="rId7"/>
            <a:stretch>
              <a:fillRect l="0" t="0" r="0" b="0"/>
            </a:stretch>
          </a:blipFill>
        </p:spPr>
      </p:sp>
      <p:sp>
        <p:nvSpPr>
          <p:cNvPr name="Freeform 6" id="6"/>
          <p:cNvSpPr/>
          <p:nvPr/>
        </p:nvSpPr>
        <p:spPr>
          <a:xfrm flipH="false" flipV="false" rot="0">
            <a:off x="9857640" y="4535267"/>
            <a:ext cx="6058617" cy="2572233"/>
          </a:xfrm>
          <a:custGeom>
            <a:avLst/>
            <a:gdLst/>
            <a:ahLst/>
            <a:cxnLst/>
            <a:rect r="r" b="b" t="t" l="l"/>
            <a:pathLst>
              <a:path h="2572233" w="6058617">
                <a:moveTo>
                  <a:pt x="0" y="0"/>
                </a:moveTo>
                <a:lnTo>
                  <a:pt x="6058617" y="0"/>
                </a:lnTo>
                <a:lnTo>
                  <a:pt x="6058617" y="2572232"/>
                </a:lnTo>
                <a:lnTo>
                  <a:pt x="0" y="2572232"/>
                </a:lnTo>
                <a:lnTo>
                  <a:pt x="0" y="0"/>
                </a:lnTo>
                <a:close/>
              </a:path>
            </a:pathLst>
          </a:custGeom>
          <a:blipFill>
            <a:blip r:embed="rId8"/>
            <a:stretch>
              <a:fillRect l="0" t="0" r="0" b="0"/>
            </a:stretch>
          </a:blipFill>
        </p:spPr>
      </p:sp>
      <p:sp>
        <p:nvSpPr>
          <p:cNvPr name="Freeform 7" id="7"/>
          <p:cNvSpPr/>
          <p:nvPr/>
        </p:nvSpPr>
        <p:spPr>
          <a:xfrm flipH="false" flipV="false" rot="0">
            <a:off x="1424754" y="7792872"/>
            <a:ext cx="7218424" cy="1778229"/>
          </a:xfrm>
          <a:custGeom>
            <a:avLst/>
            <a:gdLst/>
            <a:ahLst/>
            <a:cxnLst/>
            <a:rect r="r" b="b" t="t" l="l"/>
            <a:pathLst>
              <a:path h="1778229" w="7218424">
                <a:moveTo>
                  <a:pt x="0" y="0"/>
                </a:moveTo>
                <a:lnTo>
                  <a:pt x="7218424" y="0"/>
                </a:lnTo>
                <a:lnTo>
                  <a:pt x="7218424" y="1778228"/>
                </a:lnTo>
                <a:lnTo>
                  <a:pt x="0" y="1778228"/>
                </a:lnTo>
                <a:lnTo>
                  <a:pt x="0" y="0"/>
                </a:lnTo>
                <a:close/>
              </a:path>
            </a:pathLst>
          </a:custGeom>
          <a:blipFill>
            <a:blip r:embed="rId9"/>
            <a:stretch>
              <a:fillRect l="0" t="0" r="-509" b="0"/>
            </a:stretch>
          </a:blipFill>
        </p:spPr>
      </p:sp>
      <p:sp>
        <p:nvSpPr>
          <p:cNvPr name="Freeform 8" id="8"/>
          <p:cNvSpPr/>
          <p:nvPr/>
        </p:nvSpPr>
        <p:spPr>
          <a:xfrm flipH="false" flipV="false" rot="0">
            <a:off x="9619917" y="7657296"/>
            <a:ext cx="7517941" cy="1913805"/>
          </a:xfrm>
          <a:custGeom>
            <a:avLst/>
            <a:gdLst/>
            <a:ahLst/>
            <a:cxnLst/>
            <a:rect r="r" b="b" t="t" l="l"/>
            <a:pathLst>
              <a:path h="1913805" w="7517941">
                <a:moveTo>
                  <a:pt x="0" y="0"/>
                </a:moveTo>
                <a:lnTo>
                  <a:pt x="7517942" y="0"/>
                </a:lnTo>
                <a:lnTo>
                  <a:pt x="7517942" y="1913804"/>
                </a:lnTo>
                <a:lnTo>
                  <a:pt x="0" y="1913804"/>
                </a:lnTo>
                <a:lnTo>
                  <a:pt x="0" y="0"/>
                </a:lnTo>
                <a:close/>
              </a:path>
            </a:pathLst>
          </a:custGeom>
          <a:blipFill>
            <a:blip r:embed="rId10"/>
            <a:stretch>
              <a:fillRect l="0" t="0" r="0" b="0"/>
            </a:stretch>
          </a:blipFill>
        </p:spPr>
      </p:sp>
      <p:sp>
        <p:nvSpPr>
          <p:cNvPr name="Freeform 9" id="9"/>
          <p:cNvSpPr/>
          <p:nvPr/>
        </p:nvSpPr>
        <p:spPr>
          <a:xfrm flipH="false" flipV="false" rot="0">
            <a:off x="8640423" y="3124053"/>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4005325" y="169907"/>
            <a:ext cx="9813505"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Visualization of the process</a:t>
            </a:r>
          </a:p>
        </p:txBody>
      </p:sp>
      <p:sp>
        <p:nvSpPr>
          <p:cNvPr name="Freeform 11" id="11"/>
          <p:cNvSpPr/>
          <p:nvPr/>
        </p:nvSpPr>
        <p:spPr>
          <a:xfrm flipH="false" flipV="false" rot="0">
            <a:off x="17089359" y="2975905"/>
            <a:ext cx="979494" cy="296297"/>
          </a:xfrm>
          <a:custGeom>
            <a:avLst/>
            <a:gdLst/>
            <a:ahLst/>
            <a:cxnLst/>
            <a:rect r="r" b="b" t="t" l="l"/>
            <a:pathLst>
              <a:path h="296297" w="979494">
                <a:moveTo>
                  <a:pt x="0" y="0"/>
                </a:moveTo>
                <a:lnTo>
                  <a:pt x="979495" y="0"/>
                </a:lnTo>
                <a:lnTo>
                  <a:pt x="979495"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10292" y="5821383"/>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8654253" y="5847793"/>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7137859" y="5847793"/>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210292" y="8596956"/>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8654253" y="8614198"/>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210292" y="2522983"/>
            <a:ext cx="979494" cy="296297"/>
          </a:xfrm>
          <a:custGeom>
            <a:avLst/>
            <a:gdLst/>
            <a:ahLst/>
            <a:cxnLst/>
            <a:rect r="r" b="b" t="t" l="l"/>
            <a:pathLst>
              <a:path h="296297" w="979494">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51510" y="4546"/>
            <a:ext cx="7425036" cy="2503038"/>
          </a:xfrm>
          <a:prstGeom prst="rect">
            <a:avLst/>
          </a:prstGeom>
        </p:spPr>
        <p:txBody>
          <a:bodyPr anchor="t" rtlCol="false" tIns="0" lIns="0" bIns="0" rIns="0">
            <a:spAutoFit/>
          </a:bodyPr>
          <a:lstStyle/>
          <a:p>
            <a:pPr algn="ctr">
              <a:lnSpc>
                <a:spcPts val="10080"/>
              </a:lnSpc>
            </a:pPr>
            <a:r>
              <a:rPr lang="en-US" b="true" sz="7200" i="true">
                <a:solidFill>
                  <a:srgbClr val="2D3880"/>
                </a:solidFill>
                <a:latin typeface="Cormorant Garamond Bold Italics"/>
                <a:ea typeface="Cormorant Garamond Bold Italics"/>
                <a:cs typeface="Cormorant Garamond Bold Italics"/>
                <a:sym typeface="Cormorant Garamond Bold Italics"/>
              </a:rPr>
              <a:t>Expected Challenges </a:t>
            </a:r>
          </a:p>
          <a:p>
            <a:pPr algn="ctr" rtl="true" marL="0" indent="0" lvl="0">
              <a:lnSpc>
                <a:spcPts val="10080"/>
              </a:lnSpc>
              <a:spcBef>
                <a:spcPct val="0"/>
              </a:spcBef>
            </a:pPr>
          </a:p>
        </p:txBody>
      </p:sp>
      <p:sp>
        <p:nvSpPr>
          <p:cNvPr name="TextBox 3" id="3"/>
          <p:cNvSpPr txBox="true"/>
          <p:nvPr/>
        </p:nvSpPr>
        <p:spPr>
          <a:xfrm rot="0">
            <a:off x="1564209" y="2131040"/>
            <a:ext cx="14309507" cy="5872520"/>
          </a:xfrm>
          <a:prstGeom prst="rect">
            <a:avLst/>
          </a:prstGeom>
        </p:spPr>
        <p:txBody>
          <a:bodyPr anchor="t" rtlCol="false" tIns="0" lIns="0" bIns="0" rIns="0">
            <a:spAutoFit/>
          </a:bodyPr>
          <a:lstStyle/>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Acquiring the Right Dataset:</a:t>
            </a:r>
          </a:p>
          <a:p>
            <a:pPr algn="l" marL="0" indent="0" lvl="0">
              <a:lnSpc>
                <a:spcPts val="5202"/>
              </a:lnSpc>
              <a:spcBef>
                <a:spcPct val="0"/>
              </a:spcBef>
            </a:pPr>
            <a:r>
              <a:rPr lang="en-US" sz="3060" strike="noStrike" u="none">
                <a:solidFill>
                  <a:srgbClr val="2D3880"/>
                </a:solidFill>
                <a:latin typeface="Glacial Indifference"/>
                <a:ea typeface="Glacial Indifference"/>
                <a:cs typeface="Glacial Indifference"/>
                <a:sym typeface="Glacial Indifference"/>
              </a:rPr>
              <a:t> Finding a dataset that meets all our needs and supports the objectives of our project.</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Ensuring Functional Compatibility with TADDY:</a:t>
            </a:r>
          </a:p>
          <a:p>
            <a:pPr algn="l" marL="0" indent="0" lvl="0">
              <a:lnSpc>
                <a:spcPts val="5202"/>
              </a:lnSpc>
              <a:spcBef>
                <a:spcPct val="0"/>
              </a:spcBef>
            </a:pPr>
            <a:r>
              <a:rPr lang="en-US" sz="3060" strike="noStrike" u="none">
                <a:solidFill>
                  <a:srgbClr val="2D3880"/>
                </a:solidFill>
                <a:latin typeface="Glacial Indifference"/>
                <a:ea typeface="Glacial Indifference"/>
                <a:cs typeface="Glacial Indifference"/>
                <a:sym typeface="Glacial Indifference"/>
              </a:rPr>
              <a:t> Integrating our functions to ensure they work seamlessly within the TADDY framework.</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Adapting to Unforeseen Challenges:</a:t>
            </a:r>
          </a:p>
          <a:p>
            <a:pPr algn="l" marL="0" indent="0" lvl="0">
              <a:lnSpc>
                <a:spcPts val="5202"/>
              </a:lnSpc>
              <a:spcBef>
                <a:spcPct val="0"/>
              </a:spcBef>
            </a:pPr>
            <a:r>
              <a:rPr lang="en-US" sz="3060" strike="noStrike" u="none">
                <a:solidFill>
                  <a:srgbClr val="2D3880"/>
                </a:solidFill>
                <a:latin typeface="Glacial Indifference"/>
                <a:ea typeface="Glacial Indifference"/>
                <a:cs typeface="Glacial Indifference"/>
                <a:sym typeface="Glacial Indifference"/>
              </a:rPr>
              <a:t>Anticipating future challenges, especially when implementing unique techniques, and being prepared to address unexpected issues.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2717" y="2183077"/>
            <a:ext cx="8499360" cy="6481447"/>
          </a:xfrm>
          <a:custGeom>
            <a:avLst/>
            <a:gdLst/>
            <a:ahLst/>
            <a:cxnLst/>
            <a:rect r="r" b="b" t="t" l="l"/>
            <a:pathLst>
              <a:path h="6481447" w="8499360">
                <a:moveTo>
                  <a:pt x="0" y="0"/>
                </a:moveTo>
                <a:lnTo>
                  <a:pt x="8499360" y="0"/>
                </a:lnTo>
                <a:lnTo>
                  <a:pt x="8499360" y="6481448"/>
                </a:lnTo>
                <a:lnTo>
                  <a:pt x="0" y="6481448"/>
                </a:lnTo>
                <a:lnTo>
                  <a:pt x="0" y="0"/>
                </a:lnTo>
                <a:close/>
              </a:path>
            </a:pathLst>
          </a:custGeom>
          <a:blipFill>
            <a:blip r:embed="rId3"/>
            <a:stretch>
              <a:fillRect l="0" t="0" r="0" b="0"/>
            </a:stretch>
          </a:blipFill>
        </p:spPr>
      </p:sp>
      <p:sp>
        <p:nvSpPr>
          <p:cNvPr name="Freeform 3" id="3"/>
          <p:cNvSpPr/>
          <p:nvPr/>
        </p:nvSpPr>
        <p:spPr>
          <a:xfrm flipH="false" flipV="false" rot="0">
            <a:off x="9440565" y="2183077"/>
            <a:ext cx="7818735" cy="2635523"/>
          </a:xfrm>
          <a:custGeom>
            <a:avLst/>
            <a:gdLst/>
            <a:ahLst/>
            <a:cxnLst/>
            <a:rect r="r" b="b" t="t" l="l"/>
            <a:pathLst>
              <a:path h="2635523" w="7818735">
                <a:moveTo>
                  <a:pt x="0" y="0"/>
                </a:moveTo>
                <a:lnTo>
                  <a:pt x="7818735" y="0"/>
                </a:lnTo>
                <a:lnTo>
                  <a:pt x="7818735" y="2635523"/>
                </a:lnTo>
                <a:lnTo>
                  <a:pt x="0" y="2635523"/>
                </a:lnTo>
                <a:lnTo>
                  <a:pt x="0" y="0"/>
                </a:lnTo>
                <a:close/>
              </a:path>
            </a:pathLst>
          </a:custGeom>
          <a:blipFill>
            <a:blip r:embed="rId4"/>
            <a:stretch>
              <a:fillRect l="0" t="-37912" r="0" b="-507"/>
            </a:stretch>
          </a:blipFill>
        </p:spPr>
      </p:sp>
      <p:sp>
        <p:nvSpPr>
          <p:cNvPr name="Freeform 4" id="4"/>
          <p:cNvSpPr/>
          <p:nvPr/>
        </p:nvSpPr>
        <p:spPr>
          <a:xfrm flipH="false" flipV="false" rot="0">
            <a:off x="9440565" y="4791074"/>
            <a:ext cx="7706970" cy="3873451"/>
          </a:xfrm>
          <a:custGeom>
            <a:avLst/>
            <a:gdLst/>
            <a:ahLst/>
            <a:cxnLst/>
            <a:rect r="r" b="b" t="t" l="l"/>
            <a:pathLst>
              <a:path h="3873451" w="7706970">
                <a:moveTo>
                  <a:pt x="0" y="0"/>
                </a:moveTo>
                <a:lnTo>
                  <a:pt x="7706969" y="0"/>
                </a:lnTo>
                <a:lnTo>
                  <a:pt x="7706969" y="3873451"/>
                </a:lnTo>
                <a:lnTo>
                  <a:pt x="0" y="3873451"/>
                </a:lnTo>
                <a:lnTo>
                  <a:pt x="0" y="0"/>
                </a:lnTo>
                <a:close/>
              </a:path>
            </a:pathLst>
          </a:custGeom>
          <a:blipFill>
            <a:blip r:embed="rId5"/>
            <a:stretch>
              <a:fillRect l="0" t="0" r="0" b="0"/>
            </a:stretch>
          </a:blipFill>
        </p:spPr>
      </p:sp>
      <p:sp>
        <p:nvSpPr>
          <p:cNvPr name="TextBox 5" id="5"/>
          <p:cNvSpPr txBox="true"/>
          <p:nvPr/>
        </p:nvSpPr>
        <p:spPr>
          <a:xfrm rot="0">
            <a:off x="4237248" y="348615"/>
            <a:ext cx="9813505"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Testing plan</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5878" y="2882762"/>
            <a:ext cx="12610194" cy="5215360"/>
          </a:xfrm>
          <a:prstGeom prst="rect">
            <a:avLst/>
          </a:prstGeom>
        </p:spPr>
        <p:txBody>
          <a:bodyPr anchor="t" rtlCol="false" tIns="0" lIns="0" bIns="0" rIns="0">
            <a:spAutoFit/>
          </a:bodyPr>
          <a:lstStyle/>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Accurate Anomaly Detection:</a:t>
            </a:r>
            <a:r>
              <a:rPr lang="en-US" sz="3060" strike="noStrike" u="none">
                <a:solidFill>
                  <a:srgbClr val="2D3880"/>
                </a:solidFill>
                <a:latin typeface="Glacial Indifference"/>
                <a:ea typeface="Glacial Indifference"/>
                <a:cs typeface="Glacial Indifference"/>
                <a:sym typeface="Glacial Indifference"/>
              </a:rPr>
              <a:t> Identify unusual citation patterns indicative of potential misconduct or errors.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Improved Research Integrity:</a:t>
            </a:r>
            <a:r>
              <a:rPr lang="en-US" sz="3060" strike="noStrike" u="none">
                <a:solidFill>
                  <a:srgbClr val="2D3880"/>
                </a:solidFill>
                <a:latin typeface="Glacial Indifference"/>
                <a:ea typeface="Glacial Indifference"/>
                <a:cs typeface="Glacial Indifference"/>
                <a:sym typeface="Glacial Indifference"/>
              </a:rPr>
              <a:t> Contribute to a more reliable and trustworthy academic ecosystem.</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Support for Research Evaluation:</a:t>
            </a:r>
            <a:r>
              <a:rPr lang="en-US" sz="3060" strike="noStrike" u="none">
                <a:solidFill>
                  <a:srgbClr val="2D3880"/>
                </a:solidFill>
                <a:latin typeface="Glacial Indifference"/>
                <a:ea typeface="Glacial Indifference"/>
                <a:cs typeface="Glacial Indifference"/>
                <a:sym typeface="Glacial Indifference"/>
              </a:rPr>
              <a:t> Provide data-driven evidence for evaluating research impact.</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Track Research and Articles:</a:t>
            </a:r>
            <a:r>
              <a:rPr lang="en-US" sz="3060" strike="noStrike" u="none">
                <a:solidFill>
                  <a:srgbClr val="2D3880"/>
                </a:solidFill>
                <a:latin typeface="Glacial Indifference"/>
                <a:ea typeface="Glacial Indifference"/>
                <a:cs typeface="Glacial Indifference"/>
                <a:sym typeface="Glacial Indifference"/>
              </a:rPr>
              <a:t> Enable the ability to monitor research evolution and article trajectories over time.</a:t>
            </a:r>
          </a:p>
        </p:txBody>
      </p:sp>
      <p:sp>
        <p:nvSpPr>
          <p:cNvPr name="TextBox 3" id="3"/>
          <p:cNvSpPr txBox="true"/>
          <p:nvPr/>
        </p:nvSpPr>
        <p:spPr>
          <a:xfrm rot="0">
            <a:off x="2970138" y="348648"/>
            <a:ext cx="13253975" cy="1226754"/>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Expected Outcomes of our Application</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237248" y="3907155"/>
            <a:ext cx="10328401" cy="1293717"/>
          </a:xfrm>
          <a:prstGeom prst="rect">
            <a:avLst/>
          </a:prstGeom>
        </p:spPr>
        <p:txBody>
          <a:bodyPr anchor="t" rtlCol="false" tIns="0" lIns="0" bIns="0" rIns="0">
            <a:spAutoFit/>
          </a:bodyPr>
          <a:lstStyle/>
          <a:p>
            <a:pPr algn="ctr" marL="0" indent="0" lvl="0">
              <a:lnSpc>
                <a:spcPts val="10608"/>
              </a:lnSpc>
              <a:spcBef>
                <a:spcPct val="0"/>
              </a:spcBef>
            </a:pPr>
            <a:r>
              <a:rPr lang="en-US" b="true" sz="7577" i="true">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75310" y="4639163"/>
            <a:ext cx="5918979" cy="5647837"/>
          </a:xfrm>
          <a:custGeom>
            <a:avLst/>
            <a:gdLst/>
            <a:ahLst/>
            <a:cxnLst/>
            <a:rect r="r" b="b" t="t" l="l"/>
            <a:pathLst>
              <a:path h="5647837" w="5918979">
                <a:moveTo>
                  <a:pt x="0" y="0"/>
                </a:moveTo>
                <a:lnTo>
                  <a:pt x="5918979" y="0"/>
                </a:lnTo>
                <a:lnTo>
                  <a:pt x="5918979" y="5647837"/>
                </a:lnTo>
                <a:lnTo>
                  <a:pt x="0" y="5647837"/>
                </a:lnTo>
                <a:lnTo>
                  <a:pt x="0" y="0"/>
                </a:lnTo>
                <a:close/>
              </a:path>
            </a:pathLst>
          </a:custGeom>
          <a:blipFill>
            <a:blip r:embed="rId3"/>
            <a:stretch>
              <a:fillRect l="0" t="0" r="0" b="0"/>
            </a:stretch>
          </a:blipFill>
        </p:spPr>
      </p:sp>
      <p:sp>
        <p:nvSpPr>
          <p:cNvPr name="TextBox 3" id="3"/>
          <p:cNvSpPr txBox="true"/>
          <p:nvPr/>
        </p:nvSpPr>
        <p:spPr>
          <a:xfrm rot="0">
            <a:off x="6920721" y="-133350"/>
            <a:ext cx="4446557" cy="1226754"/>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name="TextBox 4" id="4"/>
          <p:cNvSpPr txBox="true"/>
          <p:nvPr/>
        </p:nvSpPr>
        <p:spPr>
          <a:xfrm rot="0">
            <a:off x="196901" y="1232937"/>
            <a:ext cx="17894197" cy="1276473"/>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A citation is a reference to a source of information used in a piece of research or academic work.</a:t>
            </a:r>
          </a:p>
          <a:p>
            <a:pPr algn="l" marL="0" indent="0" lvl="0">
              <a:lnSpc>
                <a:spcPts val="5202"/>
              </a:lnSpc>
            </a:pPr>
          </a:p>
        </p:txBody>
      </p:sp>
      <p:sp>
        <p:nvSpPr>
          <p:cNvPr name="TextBox 5" id="5"/>
          <p:cNvSpPr txBox="true"/>
          <p:nvPr/>
        </p:nvSpPr>
        <p:spPr>
          <a:xfrm rot="0">
            <a:off x="196901" y="1794973"/>
            <a:ext cx="17038904" cy="2586713"/>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Types of Citations:</a:t>
            </a:r>
          </a:p>
          <a:p>
            <a:pPr algn="l" marL="660696" indent="-330348" lvl="1">
              <a:lnSpc>
                <a:spcPts val="5202"/>
              </a:lnSpc>
              <a:buFont typeface="Arial"/>
              <a:buChar char="•"/>
            </a:pPr>
            <a:r>
              <a:rPr lang="en-US" b="true" sz="3060">
                <a:solidFill>
                  <a:srgbClr val="2D3880"/>
                </a:solidFill>
                <a:latin typeface="Glacial Indifference Bold"/>
                <a:ea typeface="Glacial Indifference Bold"/>
                <a:cs typeface="Glacial Indifference Bold"/>
                <a:sym typeface="Glacial Indifference Bold"/>
              </a:rPr>
              <a:t>In-text Citations:</a:t>
            </a:r>
            <a:r>
              <a:rPr lang="en-US" sz="3060">
                <a:solidFill>
                  <a:srgbClr val="2D3880"/>
                </a:solidFill>
                <a:latin typeface="Glacial Indifference"/>
                <a:ea typeface="Glacial Indifference"/>
                <a:cs typeface="Glacial Indifference"/>
                <a:sym typeface="Glacial Indifference"/>
              </a:rPr>
              <a:t> Brief references within the body of the text.</a:t>
            </a:r>
          </a:p>
          <a:p>
            <a:pPr algn="l" marL="660696" indent="-330348" lvl="1">
              <a:lnSpc>
                <a:spcPts val="5202"/>
              </a:lnSpc>
              <a:buFont typeface="Arial"/>
              <a:buChar char="•"/>
            </a:pPr>
            <a:r>
              <a:rPr lang="en-US" b="true" sz="3060">
                <a:solidFill>
                  <a:srgbClr val="2D3880"/>
                </a:solidFill>
                <a:latin typeface="Glacial Indifference Bold"/>
                <a:ea typeface="Glacial Indifference Bold"/>
                <a:cs typeface="Glacial Indifference Bold"/>
                <a:sym typeface="Glacial Indifference Bold"/>
              </a:rPr>
              <a:t>Bibliography/References: </a:t>
            </a:r>
            <a:r>
              <a:rPr lang="en-US" sz="3060">
                <a:solidFill>
                  <a:srgbClr val="2D3880"/>
                </a:solidFill>
                <a:latin typeface="Glacial Indifference"/>
                <a:ea typeface="Glacial Indifference"/>
                <a:cs typeface="Glacial Indifference"/>
                <a:sym typeface="Glacial Indifference"/>
              </a:rPr>
              <a:t>A complete list of sources at the end of a document.</a:t>
            </a:r>
          </a:p>
          <a:p>
            <a:pPr algn="l" marL="0" indent="0" lvl="0">
              <a:lnSpc>
                <a:spcPts val="5202"/>
              </a:lnSpc>
            </a:pPr>
          </a:p>
        </p:txBody>
      </p:sp>
      <p:sp>
        <p:nvSpPr>
          <p:cNvPr name="TextBox 6" id="6"/>
          <p:cNvSpPr txBox="true"/>
          <p:nvPr/>
        </p:nvSpPr>
        <p:spPr>
          <a:xfrm rot="0">
            <a:off x="196901" y="4101520"/>
            <a:ext cx="11204123" cy="5872507"/>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Benefits:</a:t>
            </a:r>
          </a:p>
          <a:p>
            <a:pPr algn="l" marL="660696" indent="-330348" lvl="1">
              <a:lnSpc>
                <a:spcPts val="5202"/>
              </a:lnSpc>
              <a:buFont typeface="Arial"/>
              <a:buChar char="•"/>
            </a:pPr>
            <a:r>
              <a:rPr lang="en-US" b="true" sz="3060">
                <a:solidFill>
                  <a:srgbClr val="2D3880"/>
                </a:solidFill>
                <a:latin typeface="Glacial Indifference Bold"/>
                <a:ea typeface="Glacial Indifference Bold"/>
                <a:cs typeface="Glacial Indifference Bold"/>
                <a:sym typeface="Glacial Indifference Bold"/>
              </a:rPr>
              <a:t>Tracing the Evolution of Ideas:</a:t>
            </a:r>
            <a:r>
              <a:rPr lang="en-US" sz="3060">
                <a:solidFill>
                  <a:srgbClr val="2D3880"/>
                </a:solidFill>
                <a:latin typeface="Glacial Indifference"/>
                <a:ea typeface="Glacial Indifference"/>
                <a:cs typeface="Glacial Indifference"/>
                <a:sym typeface="Glacial Indifference"/>
              </a:rPr>
              <a:t> By analyzing citations, researchers can trace the development and evolution of ideas, seeing how theories and findings have built upon one another over time.</a:t>
            </a:r>
          </a:p>
          <a:p>
            <a:pPr algn="l" marL="660696" indent="-330348" lvl="1">
              <a:lnSpc>
                <a:spcPts val="5202"/>
              </a:lnSpc>
              <a:buFont typeface="Arial"/>
              <a:buChar char="•"/>
            </a:pPr>
            <a:r>
              <a:rPr lang="en-US" b="true" sz="3060">
                <a:solidFill>
                  <a:srgbClr val="2D3880"/>
                </a:solidFill>
                <a:latin typeface="Glacial Indifference Bold"/>
                <a:ea typeface="Glacial Indifference Bold"/>
                <a:cs typeface="Glacial Indifference Bold"/>
                <a:sym typeface="Glacial Indifference Bold"/>
              </a:rPr>
              <a:t>Measuring Impact: </a:t>
            </a:r>
            <a:r>
              <a:rPr lang="en-US" sz="3060">
                <a:solidFill>
                  <a:srgbClr val="2D3880"/>
                </a:solidFill>
                <a:latin typeface="Glacial Indifference"/>
                <a:ea typeface="Glacial Indifference"/>
                <a:cs typeface="Glacial Indifference"/>
                <a:sym typeface="Glacial Indifference"/>
              </a:rPr>
              <a:t>Citations are often used as an indicator of the impact and relevance of an article within its field. The more an article is cited, the more influential it is considered.</a:t>
            </a:r>
          </a:p>
          <a:p>
            <a:pPr algn="l" marL="0" indent="0" lvl="0">
              <a:lnSpc>
                <a:spcPts val="520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5" y="7635724"/>
            <a:ext cx="6219663" cy="2634875"/>
          </a:xfrm>
          <a:custGeom>
            <a:avLst/>
            <a:gdLst/>
            <a:ahLst/>
            <a:cxnLst/>
            <a:rect r="r" b="b" t="t" l="l"/>
            <a:pathLst>
              <a:path h="2634875" w="6219663">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86867"/>
            <a:ext cx="16230600" cy="2503038"/>
          </a:xfrm>
          <a:prstGeom prst="rect">
            <a:avLst/>
          </a:prstGeom>
        </p:spPr>
        <p:txBody>
          <a:bodyPr anchor="t" rtlCol="false" tIns="0" lIns="0" bIns="0" rIns="0">
            <a:spAutoFit/>
          </a:bodyPr>
          <a:lstStyle/>
          <a:p>
            <a:pPr algn="l">
              <a:lnSpc>
                <a:spcPts val="10080"/>
              </a:lnSpc>
            </a:pPr>
            <a:r>
              <a:rPr lang="en-US" sz="7200" i="true" b="true">
                <a:solidFill>
                  <a:srgbClr val="2D3880"/>
                </a:solidFill>
                <a:latin typeface="Cormorant Garamond Bold Italics"/>
                <a:ea typeface="Cormorant Garamond Bold Italics"/>
                <a:cs typeface="Cormorant Garamond Bold Italics"/>
                <a:sym typeface="Cormorant Garamond Bold Italics"/>
              </a:rPr>
              <a:t>Why Accurate Citations Matter in Research </a:t>
            </a:r>
          </a:p>
          <a:p>
            <a:pPr algn="l" marL="0" indent="0" lvl="0">
              <a:lnSpc>
                <a:spcPts val="10080"/>
              </a:lnSpc>
              <a:spcBef>
                <a:spcPct val="0"/>
              </a:spcBef>
            </a:pPr>
          </a:p>
        </p:txBody>
      </p:sp>
      <p:sp>
        <p:nvSpPr>
          <p:cNvPr name="TextBox 4" id="4"/>
          <p:cNvSpPr txBox="true"/>
          <p:nvPr/>
        </p:nvSpPr>
        <p:spPr>
          <a:xfrm rot="0">
            <a:off x="387020" y="2010667"/>
            <a:ext cx="17038904" cy="5890855"/>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Credit and Recognition:</a:t>
            </a:r>
            <a:r>
              <a:rPr lang="en-US" sz="3060">
                <a:solidFill>
                  <a:srgbClr val="2D3880"/>
                </a:solidFill>
                <a:latin typeface="Glacial Indifference"/>
                <a:ea typeface="Glacial Indifference"/>
                <a:cs typeface="Glacial Indifference"/>
                <a:sym typeface="Glacial Indifference"/>
              </a:rPr>
              <a:t> Accurate citations give proper credit to original authors and researchers, fostering academic integrity.</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Research Traceability: </a:t>
            </a:r>
            <a:r>
              <a:rPr lang="en-US" sz="3060">
                <a:solidFill>
                  <a:srgbClr val="2D3880"/>
                </a:solidFill>
                <a:latin typeface="Glacial Indifference"/>
                <a:ea typeface="Glacial Indifference"/>
                <a:cs typeface="Glacial Indifference"/>
                <a:sym typeface="Glacial Indifference"/>
              </a:rPr>
              <a:t>Citations create a clear path for researchers to follow the development of ideas and build upon previous research.</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Quality Assessment:</a:t>
            </a:r>
            <a:r>
              <a:rPr lang="en-US" sz="3060">
                <a:solidFill>
                  <a:srgbClr val="2D3880"/>
                </a:solidFill>
                <a:latin typeface="Glacial Indifference"/>
                <a:ea typeface="Glacial Indifference"/>
                <a:cs typeface="Glacial Indifference"/>
                <a:sym typeface="Glacial Indifference"/>
              </a:rPr>
              <a:t> Citation analysis helps evaluate the impact and significance of research, aiding in identifying influential works.</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Research Reproducibility:</a:t>
            </a:r>
            <a:r>
              <a:rPr lang="en-US" sz="3060">
                <a:solidFill>
                  <a:srgbClr val="2D3880"/>
                </a:solidFill>
                <a:latin typeface="Glacial Indifference"/>
                <a:ea typeface="Glacial Indifference"/>
                <a:cs typeface="Glacial Indifference"/>
                <a:sym typeface="Glacial Indifference"/>
              </a:rPr>
              <a:t> Detailed citations enable other researchers to replicate experiments and verify findings, enhancing scientific rigor.</a:t>
            </a:r>
          </a:p>
          <a:p>
            <a:pPr algn="l" marL="0" indent="0" lvl="0">
              <a:lnSpc>
                <a:spcPts val="520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5" y="7635724"/>
            <a:ext cx="6219663" cy="2634875"/>
          </a:xfrm>
          <a:custGeom>
            <a:avLst/>
            <a:gdLst/>
            <a:ahLst/>
            <a:cxnLst/>
            <a:rect r="r" b="b" t="t" l="l"/>
            <a:pathLst>
              <a:path h="2634875" w="6219663">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780558" y="-123825"/>
            <a:ext cx="6726884" cy="2396154"/>
          </a:xfrm>
          <a:prstGeom prst="rect">
            <a:avLst/>
          </a:prstGeom>
        </p:spPr>
        <p:txBody>
          <a:bodyPr anchor="t" rtlCol="false" tIns="0" lIns="0" bIns="0" rIns="0">
            <a:spAutoFit/>
          </a:bodyPr>
          <a:lstStyle/>
          <a:p>
            <a:pPr algn="l">
              <a:lnSpc>
                <a:spcPts val="9267"/>
              </a:lnSpc>
            </a:pPr>
            <a:r>
              <a:rPr lang="en-US" sz="6619" i="true" b="true">
                <a:solidFill>
                  <a:srgbClr val="2D3880"/>
                </a:solidFill>
                <a:latin typeface="Cormorant Garamond Bold Italics"/>
                <a:ea typeface="Cormorant Garamond Bold Italics"/>
                <a:cs typeface="Cormorant Garamond Bold Italics"/>
                <a:sym typeface="Cormorant Garamond Bold Italics"/>
              </a:rPr>
              <a:t>Anomaly detection</a:t>
            </a:r>
          </a:p>
          <a:p>
            <a:pPr algn="l" marL="0" indent="0" lvl="0">
              <a:lnSpc>
                <a:spcPts val="10079"/>
              </a:lnSpc>
              <a:spcBef>
                <a:spcPct val="0"/>
              </a:spcBef>
            </a:pPr>
          </a:p>
        </p:txBody>
      </p:sp>
      <p:sp>
        <p:nvSpPr>
          <p:cNvPr name="TextBox 4" id="4"/>
          <p:cNvSpPr txBox="true"/>
          <p:nvPr/>
        </p:nvSpPr>
        <p:spPr>
          <a:xfrm rot="0">
            <a:off x="460268" y="713627"/>
            <a:ext cx="17038904" cy="7186825"/>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Definition:</a:t>
            </a:r>
          </a:p>
          <a:p>
            <a:pPr algn="l" marL="660696" indent="-330348"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A technique used to identify patterns or data points that significantly differ from the majority of the data. These unusual patterns may indicate significant, often hidden, phenomena or errors.</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Purpose:</a:t>
            </a:r>
          </a:p>
          <a:p>
            <a:pPr algn="l">
              <a:lnSpc>
                <a:spcPts val="5202"/>
              </a:lnSpc>
            </a:pPr>
            <a:r>
              <a:rPr lang="en-US" sz="3060">
                <a:solidFill>
                  <a:srgbClr val="2D3880"/>
                </a:solidFill>
                <a:latin typeface="Glacial Indifference"/>
                <a:ea typeface="Glacial Indifference"/>
                <a:cs typeface="Glacial Indifference"/>
                <a:sym typeface="Glacial Indifference"/>
              </a:rPr>
              <a:t>To uncover outliers or deviations from expected behavior which could signal issues like fraudulent activities, system malfunctions, or significant changes in data trends.</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Techniques for Detection:</a:t>
            </a:r>
          </a:p>
          <a:p>
            <a:pPr algn="l" marL="660696" indent="-330348"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Statistical Methods - Utilize statistical properties of data to identify anomalies</a:t>
            </a:r>
          </a:p>
          <a:p>
            <a:pPr algn="l" marL="660696" indent="-330348"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Deep Learning - Earn from data and detect anomalies based on learned patterns.</a:t>
            </a:r>
          </a:p>
          <a:p>
            <a:pPr algn="l" marL="660696" indent="-330348" lvl="1">
              <a:lnSpc>
                <a:spcPts val="5202"/>
              </a:lnSpc>
              <a:buFont typeface="Arial"/>
              <a:buChar char="•"/>
            </a:pPr>
            <a:r>
              <a:rPr lang="en-US" sz="3060">
                <a:solidFill>
                  <a:srgbClr val="2D3880"/>
                </a:solidFill>
                <a:latin typeface="Glacial Indifference"/>
                <a:ea typeface="Glacial Indifference"/>
                <a:cs typeface="Glacial Indifference"/>
                <a:sym typeface="Glacial Indifference"/>
              </a:rPr>
              <a:t>Machine Learning - Using neural networks to identify complex anomalies.</a:t>
            </a:r>
          </a:p>
          <a:p>
            <a:pPr algn="l" marL="0" indent="0" lvl="0">
              <a:lnSpc>
                <a:spcPts val="5202"/>
              </a:lnSpc>
            </a:pPr>
          </a:p>
        </p:txBody>
      </p:sp>
      <p:sp>
        <p:nvSpPr>
          <p:cNvPr name="Freeform 5" id="5"/>
          <p:cNvSpPr/>
          <p:nvPr/>
        </p:nvSpPr>
        <p:spPr>
          <a:xfrm flipH="false" flipV="false" rot="0">
            <a:off x="7062921" y="7484234"/>
            <a:ext cx="5841924" cy="2786366"/>
          </a:xfrm>
          <a:custGeom>
            <a:avLst/>
            <a:gdLst/>
            <a:ahLst/>
            <a:cxnLst/>
            <a:rect r="r" b="b" t="t" l="l"/>
            <a:pathLst>
              <a:path h="2786366" w="5841924">
                <a:moveTo>
                  <a:pt x="0" y="0"/>
                </a:moveTo>
                <a:lnTo>
                  <a:pt x="5841924" y="0"/>
                </a:lnTo>
                <a:lnTo>
                  <a:pt x="5841924" y="2786366"/>
                </a:lnTo>
                <a:lnTo>
                  <a:pt x="0" y="2786366"/>
                </a:lnTo>
                <a:lnTo>
                  <a:pt x="0" y="0"/>
                </a:lnTo>
                <a:close/>
              </a:path>
            </a:pathLst>
          </a:custGeom>
          <a:blipFill>
            <a:blip r:embed="rId5"/>
            <a:stretch>
              <a:fillRect l="0" t="0" r="0" b="0"/>
            </a:stretch>
          </a:blipFill>
        </p:spPr>
      </p:sp>
      <p:sp>
        <p:nvSpPr>
          <p:cNvPr name="Freeform 6" id="6"/>
          <p:cNvSpPr/>
          <p:nvPr/>
        </p:nvSpPr>
        <p:spPr>
          <a:xfrm flipH="false" flipV="false" rot="0">
            <a:off x="13603012" y="7263608"/>
            <a:ext cx="4684988" cy="3023392"/>
          </a:xfrm>
          <a:custGeom>
            <a:avLst/>
            <a:gdLst/>
            <a:ahLst/>
            <a:cxnLst/>
            <a:rect r="r" b="b" t="t" l="l"/>
            <a:pathLst>
              <a:path h="3023392" w="4684988">
                <a:moveTo>
                  <a:pt x="0" y="0"/>
                </a:moveTo>
                <a:lnTo>
                  <a:pt x="4684988" y="0"/>
                </a:lnTo>
                <a:lnTo>
                  <a:pt x="4684988" y="3023392"/>
                </a:lnTo>
                <a:lnTo>
                  <a:pt x="0" y="3023392"/>
                </a:lnTo>
                <a:lnTo>
                  <a:pt x="0" y="0"/>
                </a:lnTo>
                <a:close/>
              </a:path>
            </a:pathLst>
          </a:custGeom>
          <a:blipFill>
            <a:blip r:embed="rId6"/>
            <a:stretch>
              <a:fillRect l="0" t="0" r="0" b="0"/>
            </a:stretch>
          </a:blipFill>
        </p:spPr>
      </p:sp>
      <p:sp>
        <p:nvSpPr>
          <p:cNvPr name="Freeform 7" id="7">
            <a:hlinkClick r:id="rId8" tooltip="https://www.tatvic.com/blog/detecting-real-time-anomalies-using-r-google-analytics-360-data/"/>
          </p:cNvPr>
          <p:cNvSpPr/>
          <p:nvPr/>
        </p:nvSpPr>
        <p:spPr>
          <a:xfrm flipH="false" flipV="false" rot="0">
            <a:off x="13749818" y="9880847"/>
            <a:ext cx="575040" cy="406153"/>
          </a:xfrm>
          <a:custGeom>
            <a:avLst/>
            <a:gdLst/>
            <a:ahLst/>
            <a:cxnLst/>
            <a:rect r="r" b="b" t="t" l="l"/>
            <a:pathLst>
              <a:path h="406153" w="575040">
                <a:moveTo>
                  <a:pt x="0" y="0"/>
                </a:moveTo>
                <a:lnTo>
                  <a:pt x="575040" y="0"/>
                </a:lnTo>
                <a:lnTo>
                  <a:pt x="575040" y="406153"/>
                </a:lnTo>
                <a:lnTo>
                  <a:pt x="0" y="406153"/>
                </a:lnTo>
                <a:lnTo>
                  <a:pt x="0" y="0"/>
                </a:lnTo>
                <a:close/>
              </a:path>
            </a:pathLst>
          </a:custGeom>
          <a:blipFill>
            <a:blip r:embed="rId7"/>
            <a:stretch>
              <a:fillRect l="0" t="-14093" r="-106990" b="-24724"/>
            </a:stretch>
          </a:blipFill>
        </p:spPr>
      </p:sp>
      <p:sp>
        <p:nvSpPr>
          <p:cNvPr name="Freeform 8" id="8">
            <a:hlinkClick r:id="rId9" tooltip="https://www.forecastforge.com/learning/anomaly-detection/"/>
          </p:cNvPr>
          <p:cNvSpPr/>
          <p:nvPr/>
        </p:nvSpPr>
        <p:spPr>
          <a:xfrm flipH="false" flipV="false" rot="0">
            <a:off x="9527525" y="9855108"/>
            <a:ext cx="456359" cy="415492"/>
          </a:xfrm>
          <a:custGeom>
            <a:avLst/>
            <a:gdLst/>
            <a:ahLst/>
            <a:cxnLst/>
            <a:rect r="r" b="b" t="t" l="l"/>
            <a:pathLst>
              <a:path h="415492" w="456359">
                <a:moveTo>
                  <a:pt x="0" y="0"/>
                </a:moveTo>
                <a:lnTo>
                  <a:pt x="456358" y="0"/>
                </a:lnTo>
                <a:lnTo>
                  <a:pt x="456358" y="415492"/>
                </a:lnTo>
                <a:lnTo>
                  <a:pt x="0" y="415492"/>
                </a:lnTo>
                <a:lnTo>
                  <a:pt x="0" y="0"/>
                </a:lnTo>
                <a:close/>
              </a:path>
            </a:pathLst>
          </a:custGeom>
          <a:blipFill>
            <a:blip r:embed="rId7"/>
            <a:stretch>
              <a:fillRect l="-6490" t="0" r="-127367" b="-2167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7844040"/>
            <a:ext cx="3454012" cy="2719249"/>
          </a:xfrm>
          <a:custGeom>
            <a:avLst/>
            <a:gdLst/>
            <a:ahLst/>
            <a:cxnLst/>
            <a:rect r="r" b="b" t="t" l="l"/>
            <a:pathLst>
              <a:path h="2719249" w="3454012">
                <a:moveTo>
                  <a:pt x="0" y="2719250"/>
                </a:moveTo>
                <a:lnTo>
                  <a:pt x="3454012" y="2719250"/>
                </a:lnTo>
                <a:lnTo>
                  <a:pt x="3454012" y="0"/>
                </a:lnTo>
                <a:lnTo>
                  <a:pt x="0" y="0"/>
                </a:lnTo>
                <a:lnTo>
                  <a:pt x="0" y="271925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642912" y="7844040"/>
            <a:ext cx="2645088" cy="2719249"/>
          </a:xfrm>
          <a:custGeom>
            <a:avLst/>
            <a:gdLst/>
            <a:ahLst/>
            <a:cxnLst/>
            <a:rect r="r" b="b" t="t" l="l"/>
            <a:pathLst>
              <a:path h="2719249" w="2645088">
                <a:moveTo>
                  <a:pt x="0" y="0"/>
                </a:moveTo>
                <a:lnTo>
                  <a:pt x="2645088" y="0"/>
                </a:lnTo>
                <a:lnTo>
                  <a:pt x="2645088" y="2719250"/>
                </a:lnTo>
                <a:lnTo>
                  <a:pt x="0" y="2719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482238" y="158319"/>
            <a:ext cx="14483218"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Challenges in Citation Anomaly Detection</a:t>
            </a:r>
          </a:p>
        </p:txBody>
      </p:sp>
      <p:sp>
        <p:nvSpPr>
          <p:cNvPr name="TextBox 5" id="5"/>
          <p:cNvSpPr txBox="true"/>
          <p:nvPr/>
        </p:nvSpPr>
        <p:spPr>
          <a:xfrm rot="0">
            <a:off x="1028700" y="1971521"/>
            <a:ext cx="16509797" cy="5872520"/>
          </a:xfrm>
          <a:prstGeom prst="rect">
            <a:avLst/>
          </a:prstGeom>
        </p:spPr>
        <p:txBody>
          <a:bodyPr anchor="t" rtlCol="false" tIns="0" lIns="0" bIns="0" rIns="0">
            <a:spAutoFit/>
          </a:bodyPr>
          <a:lstStyle/>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Static Graph Assumption:</a:t>
            </a:r>
            <a:r>
              <a:rPr lang="en-US" sz="3060">
                <a:solidFill>
                  <a:srgbClr val="2D3880"/>
                </a:solidFill>
                <a:latin typeface="Glacial Indifference"/>
                <a:ea typeface="Glacial Indifference"/>
                <a:cs typeface="Glacial Indifference"/>
                <a:sym typeface="Glacial Indifference"/>
              </a:rPr>
              <a:t> Many methods treat citation networks as static structures, neglecting the temporal evolution of citation patterns.</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Scalability Issues: </a:t>
            </a:r>
            <a:r>
              <a:rPr lang="en-US" sz="3060">
                <a:solidFill>
                  <a:srgbClr val="2D3880"/>
                </a:solidFill>
                <a:latin typeface="Glacial Indifference"/>
                <a:ea typeface="Glacial Indifference"/>
                <a:cs typeface="Glacial Indifference"/>
                <a:sym typeface="Glacial Indifference"/>
              </a:rPr>
              <a:t>Handling large-scale citation networks can be computationally expensive for some approaches.</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Lack of Contextual Understanding:</a:t>
            </a:r>
            <a:r>
              <a:rPr lang="en-US" sz="3060">
                <a:solidFill>
                  <a:srgbClr val="2D3880"/>
                </a:solidFill>
                <a:latin typeface="Glacial Indifference"/>
                <a:ea typeface="Glacial Indifference"/>
                <a:cs typeface="Glacial Indifference"/>
                <a:sym typeface="Glacial Indifference"/>
              </a:rPr>
              <a:t> Existing methods often overlook the contextual information surrounding citations, limiting the accuracy of anomaly detection.</a:t>
            </a:r>
          </a:p>
          <a:p>
            <a:pPr algn="l">
              <a:lnSpc>
                <a:spcPts val="5202"/>
              </a:lnSpc>
            </a:pPr>
            <a:r>
              <a:rPr lang="en-US" sz="3060" b="true">
                <a:solidFill>
                  <a:srgbClr val="2D3880"/>
                </a:solidFill>
                <a:latin typeface="Glacial Indifference Bold"/>
                <a:ea typeface="Glacial Indifference Bold"/>
                <a:cs typeface="Glacial Indifference Bold"/>
                <a:sym typeface="Glacial Indifference Bold"/>
              </a:rPr>
              <a:t>Limited Temporal Analysis: </a:t>
            </a:r>
            <a:r>
              <a:rPr lang="en-US" sz="3060">
                <a:solidFill>
                  <a:srgbClr val="2D3880"/>
                </a:solidFill>
                <a:latin typeface="Glacial Indifference"/>
                <a:ea typeface="Glacial Indifference"/>
                <a:cs typeface="Glacial Indifference"/>
                <a:sym typeface="Glacial Indifference"/>
              </a:rPr>
              <a:t>Most existing methods fall short in tracking the evolution of research trends and identifying emerging patterns over time.</a:t>
            </a:r>
          </a:p>
          <a:p>
            <a:pPr algn="l" marL="0" indent="0" lvl="0">
              <a:lnSpc>
                <a:spcPts val="520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23130"/>
            <a:ext cx="5372897" cy="2276154"/>
          </a:xfrm>
          <a:custGeom>
            <a:avLst/>
            <a:gdLst/>
            <a:ahLst/>
            <a:cxnLst/>
            <a:rect r="r" b="b" t="t" l="l"/>
            <a:pathLst>
              <a:path h="2276154" w="5372897">
                <a:moveTo>
                  <a:pt x="0" y="2276155"/>
                </a:moveTo>
                <a:lnTo>
                  <a:pt x="5372897" y="2276155"/>
                </a:lnTo>
                <a:lnTo>
                  <a:pt x="5372897" y="0"/>
                </a:lnTo>
                <a:lnTo>
                  <a:pt x="0" y="0"/>
                </a:lnTo>
                <a:lnTo>
                  <a:pt x="0" y="227615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12915103" y="23731"/>
            <a:ext cx="5372897" cy="2276154"/>
          </a:xfrm>
          <a:custGeom>
            <a:avLst/>
            <a:gdLst/>
            <a:ahLst/>
            <a:cxnLst/>
            <a:rect r="r" b="b" t="t" l="l"/>
            <a:pathLst>
              <a:path h="2276154" w="5372897">
                <a:moveTo>
                  <a:pt x="5372897" y="2276155"/>
                </a:moveTo>
                <a:lnTo>
                  <a:pt x="0" y="2276155"/>
                </a:lnTo>
                <a:lnTo>
                  <a:pt x="0" y="0"/>
                </a:lnTo>
                <a:lnTo>
                  <a:pt x="5372897" y="0"/>
                </a:lnTo>
                <a:lnTo>
                  <a:pt x="5372897" y="227615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80249" y="4883067"/>
            <a:ext cx="5907751" cy="5403933"/>
          </a:xfrm>
          <a:custGeom>
            <a:avLst/>
            <a:gdLst/>
            <a:ahLst/>
            <a:cxnLst/>
            <a:rect r="r" b="b" t="t" l="l"/>
            <a:pathLst>
              <a:path h="5403933" w="5907751">
                <a:moveTo>
                  <a:pt x="0" y="0"/>
                </a:moveTo>
                <a:lnTo>
                  <a:pt x="5907751" y="0"/>
                </a:lnTo>
                <a:lnTo>
                  <a:pt x="5907751" y="5403933"/>
                </a:lnTo>
                <a:lnTo>
                  <a:pt x="0" y="5403933"/>
                </a:lnTo>
                <a:lnTo>
                  <a:pt x="0" y="0"/>
                </a:lnTo>
                <a:close/>
              </a:path>
            </a:pathLst>
          </a:custGeom>
          <a:blipFill>
            <a:blip r:embed="rId5"/>
            <a:stretch>
              <a:fillRect l="0" t="-3116" r="0" b="-3116"/>
            </a:stretch>
          </a:blipFill>
        </p:spPr>
      </p:sp>
      <p:sp>
        <p:nvSpPr>
          <p:cNvPr name="TextBox 5" id="5"/>
          <p:cNvSpPr txBox="true"/>
          <p:nvPr/>
        </p:nvSpPr>
        <p:spPr>
          <a:xfrm rot="0">
            <a:off x="388438" y="2856346"/>
            <a:ext cx="12121072" cy="3901043"/>
          </a:xfrm>
          <a:prstGeom prst="rect">
            <a:avLst/>
          </a:prstGeom>
        </p:spPr>
        <p:txBody>
          <a:bodyPr anchor="t" rtlCol="false" tIns="0" lIns="0" bIns="0" rIns="0">
            <a:spAutoFit/>
          </a:bodyPr>
          <a:lstStyle/>
          <a:p>
            <a:pPr algn="l">
              <a:lnSpc>
                <a:spcPts val="5202"/>
              </a:lnSpc>
            </a:pPr>
            <a:r>
              <a:rPr lang="en-US" sz="3060">
                <a:solidFill>
                  <a:srgbClr val="2D3880"/>
                </a:solidFill>
                <a:latin typeface="Glacial Indifference"/>
                <a:ea typeface="Glacial Indifference"/>
                <a:cs typeface="Glacial Indifference"/>
                <a:sym typeface="Glacial Indifference"/>
              </a:rPr>
              <a:t>We leverage the TADDY framework to identify anomalous citation patterns by transforming citation networks into dynamic graphs. Our goal is to gain deeper insights into research trends and to detect potential misconduct or human errors. By doing so, we can trace the development and evolution of research more effectively.</a:t>
            </a:r>
          </a:p>
          <a:p>
            <a:pPr algn="l" marL="0" indent="0" lvl="0">
              <a:lnSpc>
                <a:spcPts val="5202"/>
              </a:lnSpc>
              <a:spcBef>
                <a:spcPct val="0"/>
              </a:spcBef>
            </a:pPr>
          </a:p>
        </p:txBody>
      </p:sp>
      <p:sp>
        <p:nvSpPr>
          <p:cNvPr name="TextBox 6" id="6"/>
          <p:cNvSpPr txBox="true"/>
          <p:nvPr/>
        </p:nvSpPr>
        <p:spPr>
          <a:xfrm rot="0">
            <a:off x="5059235" y="348615"/>
            <a:ext cx="8169530"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About our Approach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6545" y="-191764"/>
            <a:ext cx="2981455" cy="3065047"/>
          </a:xfrm>
          <a:custGeom>
            <a:avLst/>
            <a:gdLst/>
            <a:ahLst/>
            <a:cxnLst/>
            <a:rect r="r" b="b" t="t" l="l"/>
            <a:pathLst>
              <a:path h="3065047" w="2981455">
                <a:moveTo>
                  <a:pt x="0" y="0"/>
                </a:moveTo>
                <a:lnTo>
                  <a:pt x="2981455" y="0"/>
                </a:lnTo>
                <a:lnTo>
                  <a:pt x="2981455" y="3065047"/>
                </a:lnTo>
                <a:lnTo>
                  <a:pt x="0" y="306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647911" y="348615"/>
            <a:ext cx="8169530"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Why using TADDY </a:t>
            </a:r>
          </a:p>
        </p:txBody>
      </p:sp>
      <p:sp>
        <p:nvSpPr>
          <p:cNvPr name="TextBox 4" id="4"/>
          <p:cNvSpPr txBox="true"/>
          <p:nvPr/>
        </p:nvSpPr>
        <p:spPr>
          <a:xfrm rot="0">
            <a:off x="638053" y="1921537"/>
            <a:ext cx="16494282" cy="5215360"/>
          </a:xfrm>
          <a:prstGeom prst="rect">
            <a:avLst/>
          </a:prstGeom>
        </p:spPr>
        <p:txBody>
          <a:bodyPr anchor="t" rtlCol="false" tIns="0" lIns="0" bIns="0" rIns="0">
            <a:spAutoFit/>
          </a:bodyPr>
          <a:lstStyle/>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Dynamic Graph Representation:</a:t>
            </a:r>
            <a:r>
              <a:rPr lang="en-US" sz="3060" strike="noStrike" u="none">
                <a:solidFill>
                  <a:srgbClr val="2D3880"/>
                </a:solidFill>
                <a:latin typeface="Glacial Indifference"/>
                <a:ea typeface="Glacial Indifference"/>
                <a:cs typeface="Glacial Indifference"/>
                <a:sym typeface="Glacial Indifference"/>
              </a:rPr>
              <a:t> TADDY effectively captures the evolving nature of citation networks, allowing for the detection of time-dependent anomalies.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Contextual Understanding:</a:t>
            </a:r>
            <a:r>
              <a:rPr lang="en-US" sz="3060" strike="noStrike" u="none">
                <a:solidFill>
                  <a:srgbClr val="2D3880"/>
                </a:solidFill>
                <a:latin typeface="Glacial Indifference"/>
                <a:ea typeface="Glacial Indifference"/>
                <a:cs typeface="Glacial Indifference"/>
                <a:sym typeface="Glacial Indifference"/>
              </a:rPr>
              <a:t> By considering local neighborhoods around edges, TADDY gains a deeper understanding of citation relationships.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Transformer-Based Learning:</a:t>
            </a:r>
            <a:r>
              <a:rPr lang="en-US" sz="3060" strike="noStrike" u="none">
                <a:solidFill>
                  <a:srgbClr val="2D3880"/>
                </a:solidFill>
                <a:latin typeface="Glacial Indifference"/>
                <a:ea typeface="Glacial Indifference"/>
                <a:cs typeface="Glacial Indifference"/>
                <a:sym typeface="Glacial Indifference"/>
              </a:rPr>
              <a:t> TADDY's transformer architecture excels at capturing complex patterns and dependencies within citation networks.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Temporal Tracking:</a:t>
            </a:r>
            <a:r>
              <a:rPr lang="en-US" sz="3060" strike="noStrike" u="none">
                <a:solidFill>
                  <a:srgbClr val="2D3880"/>
                </a:solidFill>
                <a:latin typeface="Glacial Indifference"/>
                <a:ea typeface="Glacial Indifference"/>
                <a:cs typeface="Glacial Indifference"/>
                <a:sym typeface="Glacial Indifference"/>
              </a:rPr>
              <a:t> TADDY enables the tracking of articles and their evolution over time through the analysis of citation patterns.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7794" y="-19176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832806" y="3791233"/>
            <a:ext cx="12231741" cy="6151552"/>
          </a:xfrm>
          <a:custGeom>
            <a:avLst/>
            <a:gdLst/>
            <a:ahLst/>
            <a:cxnLst/>
            <a:rect r="r" b="b" t="t" l="l"/>
            <a:pathLst>
              <a:path h="6151552" w="12231741">
                <a:moveTo>
                  <a:pt x="0" y="0"/>
                </a:moveTo>
                <a:lnTo>
                  <a:pt x="12231741" y="0"/>
                </a:lnTo>
                <a:lnTo>
                  <a:pt x="12231741" y="6151552"/>
                </a:lnTo>
                <a:lnTo>
                  <a:pt x="0" y="6151552"/>
                </a:lnTo>
                <a:lnTo>
                  <a:pt x="0" y="0"/>
                </a:lnTo>
                <a:close/>
              </a:path>
            </a:pathLst>
          </a:custGeom>
          <a:blipFill>
            <a:blip r:embed="rId5"/>
            <a:stretch>
              <a:fillRect l="0" t="0" r="0" b="0"/>
            </a:stretch>
          </a:blipFill>
        </p:spPr>
      </p:sp>
      <p:sp>
        <p:nvSpPr>
          <p:cNvPr name="Freeform 4" id="4">
            <a:hlinkClick r:id="rId7" tooltip="https://arxiv.org/pdf/2106.09876"/>
          </p:cNvPr>
          <p:cNvSpPr/>
          <p:nvPr/>
        </p:nvSpPr>
        <p:spPr>
          <a:xfrm flipH="false" flipV="false" rot="0">
            <a:off x="8255846" y="9600543"/>
            <a:ext cx="969108" cy="684485"/>
          </a:xfrm>
          <a:custGeom>
            <a:avLst/>
            <a:gdLst/>
            <a:ahLst/>
            <a:cxnLst/>
            <a:rect r="r" b="b" t="t" l="l"/>
            <a:pathLst>
              <a:path h="684485" w="969108">
                <a:moveTo>
                  <a:pt x="0" y="0"/>
                </a:moveTo>
                <a:lnTo>
                  <a:pt x="969108" y="0"/>
                </a:lnTo>
                <a:lnTo>
                  <a:pt x="969108" y="684485"/>
                </a:lnTo>
                <a:lnTo>
                  <a:pt x="0" y="684485"/>
                </a:lnTo>
                <a:lnTo>
                  <a:pt x="0" y="0"/>
                </a:lnTo>
                <a:close/>
              </a:path>
            </a:pathLst>
          </a:custGeom>
          <a:blipFill>
            <a:blip r:embed="rId6"/>
            <a:stretch>
              <a:fillRect l="0" t="-14093" r="-106990" b="-24724"/>
            </a:stretch>
          </a:blipFill>
        </p:spPr>
      </p:sp>
      <p:sp>
        <p:nvSpPr>
          <p:cNvPr name="TextBox 5" id="5"/>
          <p:cNvSpPr txBox="true"/>
          <p:nvPr/>
        </p:nvSpPr>
        <p:spPr>
          <a:xfrm rot="0">
            <a:off x="4658960" y="176661"/>
            <a:ext cx="8162881" cy="2503038"/>
          </a:xfrm>
          <a:prstGeom prst="rect">
            <a:avLst/>
          </a:prstGeom>
        </p:spPr>
        <p:txBody>
          <a:bodyPr anchor="t" rtlCol="false" tIns="0" lIns="0" bIns="0" rIns="0">
            <a:spAutoFit/>
          </a:bodyPr>
          <a:lstStyle/>
          <a:p>
            <a:pPr algn="ctr">
              <a:lnSpc>
                <a:spcPts val="10080"/>
              </a:lnSpc>
            </a:pPr>
            <a:r>
              <a:rPr lang="en-US" b="true" sz="7200" i="true">
                <a:solidFill>
                  <a:srgbClr val="2D3880"/>
                </a:solidFill>
                <a:latin typeface="Cormorant Garamond Bold Italics"/>
                <a:ea typeface="Cormorant Garamond Bold Italics"/>
                <a:cs typeface="Cormorant Garamond Bold Italics"/>
                <a:sym typeface="Cormorant Garamond Bold Italics"/>
              </a:rPr>
              <a:t>TADDY Architecture</a:t>
            </a:r>
          </a:p>
          <a:p>
            <a:pPr algn="ctr" marL="0" indent="0" lvl="0">
              <a:lnSpc>
                <a:spcPts val="10080"/>
              </a:lnSpc>
              <a:spcBef>
                <a:spcPct val="0"/>
              </a:spcBef>
            </a:pPr>
          </a:p>
        </p:txBody>
      </p:sp>
      <p:sp>
        <p:nvSpPr>
          <p:cNvPr name="TextBox 6" id="6"/>
          <p:cNvSpPr txBox="true"/>
          <p:nvPr/>
        </p:nvSpPr>
        <p:spPr>
          <a:xfrm rot="0">
            <a:off x="2250225" y="1557811"/>
            <a:ext cx="12814322" cy="1929566"/>
          </a:xfrm>
          <a:prstGeom prst="rect">
            <a:avLst/>
          </a:prstGeom>
        </p:spPr>
        <p:txBody>
          <a:bodyPr anchor="t" rtlCol="false" tIns="0" lIns="0" bIns="0" rIns="0">
            <a:spAutoFit/>
          </a:bodyPr>
          <a:lstStyle/>
          <a:p>
            <a:pPr algn="l" marL="0" indent="0" lvl="0">
              <a:lnSpc>
                <a:spcPts val="5202"/>
              </a:lnSpc>
              <a:spcBef>
                <a:spcPct val="0"/>
              </a:spcBef>
            </a:pPr>
            <a:r>
              <a:rPr lang="en-US" sz="3060" strike="noStrike" u="none">
                <a:solidFill>
                  <a:srgbClr val="2D3880"/>
                </a:solidFill>
                <a:latin typeface="Glacial Indifference"/>
                <a:ea typeface="Glacial Indifference"/>
                <a:cs typeface="Glacial Indifference"/>
                <a:sym typeface="Glacial Indifference"/>
              </a:rPr>
              <a:t>TADDY is a framework for detecting anomalies in dynamic graphs. It captures node characteristics and temporal patterns using a novel encoding strategy and a transformer-based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7794" y="-191764"/>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22312" y="1557811"/>
            <a:ext cx="12595616" cy="7843996"/>
          </a:xfrm>
          <a:prstGeom prst="rect">
            <a:avLst/>
          </a:prstGeom>
        </p:spPr>
        <p:txBody>
          <a:bodyPr anchor="t" rtlCol="false" tIns="0" lIns="0" bIns="0" rIns="0">
            <a:spAutoFit/>
          </a:bodyPr>
          <a:lstStyle/>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Data Collection:</a:t>
            </a:r>
            <a:r>
              <a:rPr lang="en-US" sz="3060" strike="noStrike" u="none">
                <a:solidFill>
                  <a:srgbClr val="2D3880"/>
                </a:solidFill>
                <a:latin typeface="Glacial Indifference"/>
                <a:ea typeface="Glacial Indifference"/>
                <a:cs typeface="Glacial Indifference"/>
                <a:sym typeface="Glacial Indifference"/>
              </a:rPr>
              <a:t> Gather comprehensive citation dataset.</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Data Preprocessing:</a:t>
            </a:r>
            <a:r>
              <a:rPr lang="en-US" sz="3060" strike="noStrike" u="none">
                <a:solidFill>
                  <a:srgbClr val="2D3880"/>
                </a:solidFill>
                <a:latin typeface="Glacial Indifference"/>
                <a:ea typeface="Glacial Indifference"/>
                <a:cs typeface="Glacial Indifference"/>
                <a:sym typeface="Glacial Indifference"/>
              </a:rPr>
              <a:t> Extract citation relationships, create graph structure.</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Dynamic Graph Construction:</a:t>
            </a:r>
            <a:r>
              <a:rPr lang="en-US" sz="3060" strike="noStrike" u="none">
                <a:solidFill>
                  <a:srgbClr val="2D3880"/>
                </a:solidFill>
                <a:latin typeface="Glacial Indifference"/>
                <a:ea typeface="Glacial Indifference"/>
                <a:cs typeface="Glacial Indifference"/>
                <a:sym typeface="Glacial Indifference"/>
              </a:rPr>
              <a:t> Create snapshots of the network over time (creating dynmaic graph).</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Edge-Based Substructure Sampling:</a:t>
            </a:r>
            <a:r>
              <a:rPr lang="en-US" sz="3060" strike="noStrike" u="none">
                <a:solidFill>
                  <a:srgbClr val="2D3880"/>
                </a:solidFill>
                <a:latin typeface="Glacial Indifference"/>
                <a:ea typeface="Glacial Indifference"/>
                <a:cs typeface="Glacial Indifference"/>
                <a:sym typeface="Glacial Indifference"/>
              </a:rPr>
              <a:t> Extract local neighborhoods around target edges.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Spatial-Temporal Node Encoding:</a:t>
            </a:r>
            <a:r>
              <a:rPr lang="en-US" sz="3060" strike="noStrike" u="none">
                <a:solidFill>
                  <a:srgbClr val="2D3880"/>
                </a:solidFill>
                <a:latin typeface="Glacial Indifference"/>
                <a:ea typeface="Glacial Indifference"/>
                <a:cs typeface="Glacial Indifference"/>
                <a:sym typeface="Glacial Indifference"/>
              </a:rPr>
              <a:t> Convert node features into vectors capturing spatial and temporal information.</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Dynamic Graph Transformer:</a:t>
            </a:r>
            <a:r>
              <a:rPr lang="en-US" sz="3060" strike="noStrike" u="none">
                <a:solidFill>
                  <a:srgbClr val="2D3880"/>
                </a:solidFill>
                <a:latin typeface="Glacial Indifference"/>
                <a:ea typeface="Glacial Indifference"/>
                <a:cs typeface="Glacial Indifference"/>
                <a:sym typeface="Glacial Indifference"/>
              </a:rPr>
              <a:t> Process encoded nodes to learn complex patterns.</a:t>
            </a:r>
          </a:p>
          <a:p>
            <a:pPr algn="l" marL="0" indent="0" lvl="0">
              <a:lnSpc>
                <a:spcPts val="5202"/>
              </a:lnSpc>
              <a:spcBef>
                <a:spcPct val="0"/>
              </a:spcBef>
            </a:pPr>
            <a:r>
              <a:rPr lang="en-US" b="true" sz="3060" strike="noStrike" u="none">
                <a:solidFill>
                  <a:srgbClr val="2D3880"/>
                </a:solidFill>
                <a:latin typeface="Glacial Indifference Bold"/>
                <a:ea typeface="Glacial Indifference Bold"/>
                <a:cs typeface="Glacial Indifference Bold"/>
                <a:sym typeface="Glacial Indifference Bold"/>
              </a:rPr>
              <a:t>Anomaly Detection:</a:t>
            </a:r>
            <a:r>
              <a:rPr lang="en-US" sz="3060" strike="noStrike" u="none">
                <a:solidFill>
                  <a:srgbClr val="2D3880"/>
                </a:solidFill>
                <a:latin typeface="Glacial Indifference"/>
                <a:ea typeface="Glacial Indifference"/>
                <a:cs typeface="Glacial Indifference"/>
                <a:sym typeface="Glacial Indifference"/>
              </a:rPr>
              <a:t> Assign anomaly scores to citations based on learned patterns.</a:t>
            </a:r>
          </a:p>
        </p:txBody>
      </p:sp>
      <p:sp>
        <p:nvSpPr>
          <p:cNvPr name="TextBox 4" id="4"/>
          <p:cNvSpPr txBox="true"/>
          <p:nvPr/>
        </p:nvSpPr>
        <p:spPr>
          <a:xfrm rot="0">
            <a:off x="4159692" y="83641"/>
            <a:ext cx="8960631" cy="2503038"/>
          </a:xfrm>
          <a:prstGeom prst="rect">
            <a:avLst/>
          </a:prstGeom>
        </p:spPr>
        <p:txBody>
          <a:bodyPr anchor="t" rtlCol="false" tIns="0" lIns="0" bIns="0" rIns="0">
            <a:spAutoFit/>
          </a:bodyPr>
          <a:lstStyle/>
          <a:p>
            <a:pPr algn="ctr">
              <a:lnSpc>
                <a:spcPts val="10080"/>
              </a:lnSpc>
            </a:pPr>
            <a:r>
              <a:rPr lang="en-US" b="true" sz="7200" i="true">
                <a:solidFill>
                  <a:srgbClr val="2D3880"/>
                </a:solidFill>
                <a:latin typeface="Cormorant Garamond Bold Italics"/>
                <a:ea typeface="Cormorant Garamond Bold Italics"/>
                <a:cs typeface="Cormorant Garamond Bold Italics"/>
                <a:sym typeface="Cormorant Garamond Bold Italics"/>
              </a:rPr>
              <a:t>The Research Process</a:t>
            </a:r>
          </a:p>
          <a:p>
            <a:pPr algn="ctr" marL="0" indent="0" lvl="0">
              <a:lnSpc>
                <a:spcPts val="10080"/>
              </a:lnSpc>
              <a:spcBef>
                <a:spcPct val="0"/>
              </a:spcBef>
            </a:pPr>
          </a:p>
        </p:txBody>
      </p:sp>
      <p:sp>
        <p:nvSpPr>
          <p:cNvPr name="Freeform 5" id="5"/>
          <p:cNvSpPr/>
          <p:nvPr/>
        </p:nvSpPr>
        <p:spPr>
          <a:xfrm flipH="false" flipV="false" rot="0">
            <a:off x="14040143" y="6715080"/>
            <a:ext cx="4247857" cy="3571920"/>
          </a:xfrm>
          <a:custGeom>
            <a:avLst/>
            <a:gdLst/>
            <a:ahLst/>
            <a:cxnLst/>
            <a:rect r="r" b="b" t="t" l="l"/>
            <a:pathLst>
              <a:path h="3571920" w="4247857">
                <a:moveTo>
                  <a:pt x="0" y="0"/>
                </a:moveTo>
                <a:lnTo>
                  <a:pt x="4247857" y="0"/>
                </a:lnTo>
                <a:lnTo>
                  <a:pt x="4247857" y="3571920"/>
                </a:lnTo>
                <a:lnTo>
                  <a:pt x="0" y="3571920"/>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DAGNqVfdSX4</dc:identifier>
  <dcterms:modified xsi:type="dcterms:W3CDTF">2011-08-01T06:04:30Z</dcterms:modified>
  <cp:revision>1</cp:revision>
  <dc:title>White and Purple Simple Research Proposal Presentation</dc:title>
</cp:coreProperties>
</file>